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3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7" r:id="rId3"/>
    <p:sldId id="267" r:id="rId4"/>
    <p:sldId id="301" r:id="rId5"/>
    <p:sldId id="283" r:id="rId6"/>
    <p:sldId id="272" r:id="rId7"/>
    <p:sldId id="273" r:id="rId8"/>
    <p:sldId id="274" r:id="rId9"/>
    <p:sldId id="275" r:id="rId10"/>
    <p:sldId id="276" r:id="rId11"/>
    <p:sldId id="279" r:id="rId12"/>
    <p:sldId id="278" r:id="rId13"/>
    <p:sldId id="296" r:id="rId14"/>
    <p:sldId id="297" r:id="rId15"/>
    <p:sldId id="298" r:id="rId16"/>
    <p:sldId id="299" r:id="rId17"/>
    <p:sldId id="287" r:id="rId18"/>
    <p:sldId id="286" r:id="rId19"/>
    <p:sldId id="280" r:id="rId20"/>
    <p:sldId id="293" r:id="rId21"/>
    <p:sldId id="294" r:id="rId22"/>
    <p:sldId id="295" r:id="rId23"/>
    <p:sldId id="288" r:id="rId24"/>
    <p:sldId id="291" r:id="rId25"/>
    <p:sldId id="290" r:id="rId26"/>
    <p:sldId id="292" r:id="rId27"/>
    <p:sldId id="300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A9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76712"/>
  </p:normalViewPr>
  <p:slideViewPr>
    <p:cSldViewPr snapToGrid="0">
      <p:cViewPr varScale="1">
        <p:scale>
          <a:sx n="96" d="100"/>
          <a:sy n="96" d="100"/>
        </p:scale>
        <p:origin x="15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prstorage2\acct\Financial%20Statements\2025\BOARD%20REPORTS\2025%20-%20BOARD%20SLIDES%202025%20projected%20and%202026%20budget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prstorage2\acct\Financial%20Statements\2025\BOARD%20REPORTS\2025%20-%20BOARD%20SLIDES%202025%20projected%20and%202026%20budget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$ IN MILLIONS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E41B1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60-4205-83E7-66145897651F}"/>
              </c:ext>
            </c:extLst>
          </c:dPt>
          <c:cat>
            <c:strRef>
              <c:f>Sheet1!$A$2:$A$7</c:f>
              <c:strCach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 PROJECTED</c:v>
                </c:pt>
                <c:pt idx="5">
                  <c:v>2026 BUDGET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36</c:v>
                </c:pt>
                <c:pt idx="1">
                  <c:v>42</c:v>
                </c:pt>
                <c:pt idx="2">
                  <c:v>43</c:v>
                </c:pt>
                <c:pt idx="3">
                  <c:v>52</c:v>
                </c:pt>
                <c:pt idx="4">
                  <c:v>52.1</c:v>
                </c:pt>
                <c:pt idx="5">
                  <c:v>50.7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78-4532-B653-4B02AF3514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63902527"/>
        <c:axId val="1363904255"/>
      </c:barChart>
      <c:catAx>
        <c:axId val="1363902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pPr>
            <a:endParaRPr lang="en-US"/>
          </a:p>
        </c:txPr>
        <c:crossAx val="1363904255"/>
        <c:crosses val="autoZero"/>
        <c:auto val="1"/>
        <c:lblAlgn val="ctr"/>
        <c:lblOffset val="100"/>
        <c:noMultiLvlLbl val="0"/>
      </c:catAx>
      <c:valAx>
        <c:axId val="13639042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solidFill>
            <a:schemeClr val="bg2">
              <a:lumMod val="90000"/>
            </a:schemeClr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pPr>
            <a:endParaRPr lang="en-US"/>
          </a:p>
        </c:txPr>
        <c:crossAx val="1363902527"/>
        <c:crosses val="autoZero"/>
        <c:crossBetween val="between"/>
      </c:valAx>
      <c:spPr>
        <a:solidFill>
          <a:schemeClr val="bg2"/>
        </a:solid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2">
        <a:lumMod val="9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836129179504736E-3"/>
          <c:y val="0.15843935602859516"/>
          <c:w val="0.53421278861881383"/>
          <c:h val="0.66507941431572171"/>
        </c:manualLayout>
      </c:layout>
      <c:doughnut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2060"/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9A5-4450-93EC-2F7808941C64}"/>
              </c:ext>
            </c:extLst>
          </c:dPt>
          <c:dPt>
            <c:idx val="1"/>
            <c:bubble3D val="0"/>
            <c:spPr>
              <a:solidFill>
                <a:srgbClr val="002B82"/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9A5-4450-93EC-2F7808941C64}"/>
              </c:ext>
            </c:extLst>
          </c:dPt>
          <c:dPt>
            <c:idx val="2"/>
            <c:bubble3D val="0"/>
            <c:spPr>
              <a:solidFill>
                <a:schemeClr val="tx2">
                  <a:lumMod val="90000"/>
                  <a:lumOff val="1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9A5-4450-93EC-2F7808941C64}"/>
              </c:ext>
            </c:extLst>
          </c:dPt>
          <c:dPt>
            <c:idx val="3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9A5-4450-93EC-2F7808941C64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9A5-4450-93EC-2F7808941C64}"/>
              </c:ext>
            </c:extLst>
          </c:dPt>
          <c:dPt>
            <c:idx val="5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9A5-4450-93EC-2F7808941C64}"/>
              </c:ext>
            </c:extLst>
          </c:dPt>
          <c:dPt>
            <c:idx val="6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29A5-4450-93EC-2F7808941C64}"/>
              </c:ext>
            </c:extLst>
          </c:dPt>
          <c:dLbls>
            <c:dLbl>
              <c:idx val="0"/>
              <c:layout>
                <c:manualLayout>
                  <c:x val="-6.9511154855643048E-3"/>
                  <c:y val="1.42133703875250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A5-4450-93EC-2F7808941C64}"/>
                </c:ext>
              </c:extLst>
            </c:dLbl>
            <c:dLbl>
              <c:idx val="1"/>
              <c:layout>
                <c:manualLayout>
                  <c:x val="-1.5200131233595801E-3"/>
                  <c:y val="-4.993052339045998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A5-4450-93EC-2F7808941C64}"/>
                </c:ext>
              </c:extLst>
            </c:dLbl>
            <c:dLbl>
              <c:idx val="2"/>
              <c:layout>
                <c:manualLayout>
                  <c:x val="-6.3262200920537132E-3"/>
                  <c:y val="6.120669222213987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9A5-4450-93EC-2F7808941C64}"/>
                </c:ext>
              </c:extLst>
            </c:dLbl>
            <c:dLbl>
              <c:idx val="3"/>
              <c:layout>
                <c:manualLayout>
                  <c:x val="-3.0972840351477803E-2"/>
                  <c:y val="3.064075822515983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9A5-4450-93EC-2F7808941C64}"/>
                </c:ext>
              </c:extLst>
            </c:dLbl>
            <c:dLbl>
              <c:idx val="4"/>
              <c:layout>
                <c:manualLayout>
                  <c:x val="-1.8327247137586086E-2"/>
                  <c:y val="4.584167903673751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9A5-4450-93EC-2F7808941C64}"/>
                </c:ext>
              </c:extLst>
            </c:dLbl>
            <c:dLbl>
              <c:idx val="5"/>
              <c:layout>
                <c:manualLayout>
                  <c:x val="-8.0990813648293969E-3"/>
                  <c:y val="-5.34015748031496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9A5-4450-93EC-2F7808941C64}"/>
                </c:ext>
              </c:extLst>
            </c:dLbl>
            <c:dLbl>
              <c:idx val="6"/>
              <c:layout>
                <c:manualLayout>
                  <c:x val="2.7028224732777967E-2"/>
                  <c:y val="2.416538427568844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9A5-4450-93EC-2F7808941C64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'25 Budgeted Graph'!$A$2:$A$8</c:f>
              <c:strCache>
                <c:ptCount val="7"/>
                <c:pt idx="0">
                  <c:v>Sponsor Revenue - 45%</c:v>
                </c:pt>
                <c:pt idx="1">
                  <c:v>Rodeo Media Revenue - 17%</c:v>
                </c:pt>
                <c:pt idx="2">
                  <c:v>Contestant &amp; Membership Revenue - 17%</c:v>
                </c:pt>
                <c:pt idx="3">
                  <c:v>Rodeo Revenue - 13%</c:v>
                </c:pt>
                <c:pt idx="4">
                  <c:v>Event Revenue - 5%</c:v>
                </c:pt>
                <c:pt idx="5">
                  <c:v>Investment &amp; Interest Revenue - 2%</c:v>
                </c:pt>
                <c:pt idx="6">
                  <c:v>Other Revenue - 1%</c:v>
                </c:pt>
              </c:strCache>
            </c:strRef>
          </c:cat>
          <c:val>
            <c:numRef>
              <c:f>'25 Budgeted Graph'!$B$2:$B$8</c:f>
              <c:numCache>
                <c:formatCode>0%</c:formatCode>
                <c:ptCount val="7"/>
                <c:pt idx="0">
                  <c:v>0.45</c:v>
                </c:pt>
                <c:pt idx="1">
                  <c:v>0.17</c:v>
                </c:pt>
                <c:pt idx="2">
                  <c:v>0.17</c:v>
                </c:pt>
                <c:pt idx="3">
                  <c:v>0.13</c:v>
                </c:pt>
                <c:pt idx="4">
                  <c:v>0.05</c:v>
                </c:pt>
                <c:pt idx="5">
                  <c:v>0.02</c:v>
                </c:pt>
                <c:pt idx="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9A5-4450-93EC-2F7808941C6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5358345695918445"/>
          <c:y val="0.16002368802464276"/>
          <c:w val="0.4621191372817528"/>
          <c:h val="0.8399763119753572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95000"/>
      </a:scheme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5288484101390618"/>
          <c:w val="0.55660428316025712"/>
          <c:h val="0.6929561750233411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6C060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AD3-49E5-844F-DDE25E52E9D9}"/>
              </c:ext>
            </c:extLst>
          </c:dPt>
          <c:dPt>
            <c:idx val="1"/>
            <c:bubble3D val="0"/>
            <c:spPr>
              <a:solidFill>
                <a:srgbClr val="A60E0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AD3-49E5-844F-DDE25E52E9D9}"/>
              </c:ext>
            </c:extLst>
          </c:dPt>
          <c:dPt>
            <c:idx val="2"/>
            <c:bubble3D val="0"/>
            <c:spPr>
              <a:solidFill>
                <a:srgbClr val="CB1007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AD3-49E5-844F-DDE25E52E9D9}"/>
              </c:ext>
            </c:extLst>
          </c:dPt>
          <c:dPt>
            <c:idx val="3"/>
            <c:bubble3D val="0"/>
            <c:spPr>
              <a:solidFill>
                <a:srgbClr val="F21308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AD3-49E5-844F-DDE25E52E9D9}"/>
              </c:ext>
            </c:extLst>
          </c:dPt>
          <c:dPt>
            <c:idx val="4"/>
            <c:bubble3D val="0"/>
            <c:spPr>
              <a:solidFill>
                <a:srgbClr val="F95149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AD3-49E5-844F-DDE25E52E9D9}"/>
              </c:ext>
            </c:extLst>
          </c:dPt>
          <c:dPt>
            <c:idx val="5"/>
            <c:bubble3D val="0"/>
            <c:spPr>
              <a:solidFill>
                <a:srgbClr val="FA6D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AD3-49E5-844F-DDE25E52E9D9}"/>
              </c:ext>
            </c:extLst>
          </c:dPt>
          <c:dPt>
            <c:idx val="6"/>
            <c:bubble3D val="0"/>
            <c:spPr>
              <a:solidFill>
                <a:srgbClr val="FB878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AD3-49E5-844F-DDE25E52E9D9}"/>
              </c:ext>
            </c:extLst>
          </c:dPt>
          <c:dPt>
            <c:idx val="7"/>
            <c:bubble3D val="0"/>
            <c:spPr>
              <a:solidFill>
                <a:srgbClr val="FCA6A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9AD3-49E5-844F-DDE25E52E9D9}"/>
              </c:ext>
            </c:extLst>
          </c:dPt>
          <c:dPt>
            <c:idx val="8"/>
            <c:bubble3D val="0"/>
            <c:spPr>
              <a:solidFill>
                <a:srgbClr val="FDCAC7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9AD3-49E5-844F-DDE25E52E9D9}"/>
              </c:ext>
            </c:extLst>
          </c:dPt>
          <c:dLbls>
            <c:dLbl>
              <c:idx val="1"/>
              <c:layout>
                <c:manualLayout>
                  <c:x val="5.9431449745252435E-3"/>
                  <c:y val="2.37547979912906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D3-49E5-844F-DDE25E52E9D9}"/>
                </c:ext>
              </c:extLst>
            </c:dLbl>
            <c:dLbl>
              <c:idx val="2"/>
              <c:layout>
                <c:manualLayout>
                  <c:x val="-1.1167979002624671E-3"/>
                  <c:y val="8.070431000234294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D3-49E5-844F-DDE25E52E9D9}"/>
                </c:ext>
              </c:extLst>
            </c:dLbl>
            <c:dLbl>
              <c:idx val="4"/>
              <c:layout>
                <c:manualLayout>
                  <c:x val="-1.1599573490813649E-2"/>
                  <c:y val="9.3272179041836869E-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AD3-49E5-844F-DDE25E52E9D9}"/>
                </c:ext>
              </c:extLst>
            </c:dLbl>
            <c:dLbl>
              <c:idx val="5"/>
              <c:layout>
                <c:manualLayout>
                  <c:x val="-1.4385334645669292E-2"/>
                  <c:y val="-7.649592021758913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AD3-49E5-844F-DDE25E52E9D9}"/>
                </c:ext>
              </c:extLst>
            </c:dLbl>
            <c:dLbl>
              <c:idx val="6"/>
              <c:layout>
                <c:manualLayout>
                  <c:x val="-2.2916666666666665E-2"/>
                  <c:y val="-3.638569987877800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AD3-49E5-844F-DDE25E52E9D9}"/>
                </c:ext>
              </c:extLst>
            </c:dLbl>
            <c:dLbl>
              <c:idx val="7"/>
              <c:layout>
                <c:manualLayout>
                  <c:x val="-6.0623359580052683E-3"/>
                  <c:y val="-3.833613892652320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AD3-49E5-844F-DDE25E52E9D9}"/>
                </c:ext>
              </c:extLst>
            </c:dLbl>
            <c:dLbl>
              <c:idx val="8"/>
              <c:layout>
                <c:manualLayout>
                  <c:x val="8.3333333333333332E-3"/>
                  <c:y val="2.021427771043218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AD3-49E5-844F-DDE25E52E9D9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'25 Budgeted Graph'!$A$16:$A$24</c:f>
              <c:strCache>
                <c:ptCount val="9"/>
                <c:pt idx="0">
                  <c:v>Sponsorship Expense - 31%</c:v>
                </c:pt>
                <c:pt idx="1">
                  <c:v>Employee Expense - 21%</c:v>
                </c:pt>
                <c:pt idx="2">
                  <c:v>Rodeo Expense - 11%</c:v>
                </c:pt>
                <c:pt idx="3">
                  <c:v>Event Expense - 11%</c:v>
                </c:pt>
                <c:pt idx="4">
                  <c:v>Contractual Services Expense - 8%</c:v>
                </c:pt>
                <c:pt idx="5">
                  <c:v>General Expense - 6%</c:v>
                </c:pt>
                <c:pt idx="6">
                  <c:v>Income Tax Expense - 5%</c:v>
                </c:pt>
                <c:pt idx="7">
                  <c:v>Other Expense - 4%</c:v>
                </c:pt>
                <c:pt idx="8">
                  <c:v>Travel Expense - 3%</c:v>
                </c:pt>
              </c:strCache>
            </c:strRef>
          </c:cat>
          <c:val>
            <c:numRef>
              <c:f>'25 Budgeted Graph'!$B$16:$B$24</c:f>
              <c:numCache>
                <c:formatCode>0%</c:formatCode>
                <c:ptCount val="9"/>
                <c:pt idx="0">
                  <c:v>0.31</c:v>
                </c:pt>
                <c:pt idx="1">
                  <c:v>0.21</c:v>
                </c:pt>
                <c:pt idx="2">
                  <c:v>0.11</c:v>
                </c:pt>
                <c:pt idx="3">
                  <c:v>0.11</c:v>
                </c:pt>
                <c:pt idx="4">
                  <c:v>0.08</c:v>
                </c:pt>
                <c:pt idx="5">
                  <c:v>0.06</c:v>
                </c:pt>
                <c:pt idx="6">
                  <c:v>0.05</c:v>
                </c:pt>
                <c:pt idx="7">
                  <c:v>0.04</c:v>
                </c:pt>
                <c:pt idx="8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AD3-49E5-844F-DDE25E52E9D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5505154247023469"/>
          <c:y val="0.14863974999236368"/>
          <c:w val="0.44272452356498915"/>
          <c:h val="0.8502561190709200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95000"/>
      </a:scheme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079268349440741E-2"/>
          <c:y val="4.8776516112213161E-2"/>
          <c:w val="0.91143199099742156"/>
          <c:h val="0.705990972787428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$ IN MILLIONS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E41B1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9D3-4146-938D-117BFE5F412D}"/>
              </c:ext>
            </c:extLst>
          </c:dPt>
          <c:dPt>
            <c:idx val="4"/>
            <c:invertIfNegative val="0"/>
            <c:bubble3D val="0"/>
            <c:spPr>
              <a:solidFill>
                <a:srgbClr val="E41B1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9D3-4146-938D-117BFE5F412D}"/>
              </c:ext>
            </c:extLst>
          </c:dPt>
          <c:dPt>
            <c:idx val="5"/>
            <c:invertIfNegative val="0"/>
            <c:bubble3D val="0"/>
            <c:spPr>
              <a:solidFill>
                <a:srgbClr val="E41B1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9D3-4146-938D-117BFE5F412D}"/>
              </c:ext>
            </c:extLst>
          </c:dPt>
          <c:dPt>
            <c:idx val="6"/>
            <c:invertIfNegative val="0"/>
            <c:bubble3D val="0"/>
            <c:spPr>
              <a:solidFill>
                <a:srgbClr val="E41B1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9D3-4146-938D-117BFE5F412D}"/>
              </c:ext>
            </c:extLst>
          </c:dPt>
          <c:dPt>
            <c:idx val="7"/>
            <c:invertIfNegative val="0"/>
            <c:bubble3D val="0"/>
            <c:spPr>
              <a:solidFill>
                <a:srgbClr val="E41B1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9D3-4146-938D-117BFE5F412D}"/>
              </c:ext>
            </c:extLst>
          </c:dPt>
          <c:cat>
            <c:strRef>
              <c:f>Sheet1!$A$2:$A$9</c:f>
              <c:strCache>
                <c:ptCount val="8"/>
                <c:pt idx="0">
                  <c:v>2023</c:v>
                </c:pt>
                <c:pt idx="1">
                  <c:v>2024</c:v>
                </c:pt>
                <c:pt idx="2">
                  <c:v>2025 PROJECTED</c:v>
                </c:pt>
                <c:pt idx="3">
                  <c:v>2026 BUDGET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</c:strCache>
            </c:strRef>
          </c:cat>
          <c:val>
            <c:numRef>
              <c:f>Sheet1!$B$2:$B$9</c:f>
              <c:numCache>
                <c:formatCode>"$"#,##0.00_);[Red]\("$"#,##0.00\)</c:formatCode>
                <c:ptCount val="8"/>
                <c:pt idx="0">
                  <c:v>43</c:v>
                </c:pt>
                <c:pt idx="1">
                  <c:v>45.7</c:v>
                </c:pt>
                <c:pt idx="2">
                  <c:v>52</c:v>
                </c:pt>
                <c:pt idx="3">
                  <c:v>50.7</c:v>
                </c:pt>
                <c:pt idx="4">
                  <c:v>51.714000000000006</c:v>
                </c:pt>
                <c:pt idx="5">
                  <c:v>52.748280000000008</c:v>
                </c:pt>
                <c:pt idx="6">
                  <c:v>53.803245600000011</c:v>
                </c:pt>
                <c:pt idx="7">
                  <c:v>54.879310512000011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D3-4146-938D-117BFE5F4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25320639"/>
        <c:axId val="1225424191"/>
      </c:barChart>
      <c:catAx>
        <c:axId val="1225320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pPr>
            <a:endParaRPr lang="en-US"/>
          </a:p>
        </c:txPr>
        <c:crossAx val="1225424191"/>
        <c:crossesAt val="0"/>
        <c:auto val="1"/>
        <c:lblAlgn val="ctr"/>
        <c:lblOffset val="100"/>
        <c:noMultiLvlLbl val="0"/>
      </c:catAx>
      <c:valAx>
        <c:axId val="1225424191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pPr>
            <a:endParaRPr lang="en-US"/>
          </a:p>
        </c:txPr>
        <c:crossAx val="12253206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2"/>
    </a:solidFill>
    <a:ln>
      <a:noFill/>
    </a:ln>
    <a:effectLst/>
  </c:spPr>
  <c:txPr>
    <a:bodyPr/>
    <a:lstStyle/>
    <a:p>
      <a:pPr>
        <a:defRPr sz="2400" b="1" i="0">
          <a:latin typeface="Config Condensed SemiBold" pitchFamily="2" charset="77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0.45588</cdr:x>
      <cdr:y>0.42846</cdr:y>
    </cdr:from>
    <cdr:to>
      <cdr:x>0.54412</cdr:x>
      <cdr:y>0.57153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51F1212-4563-BA55-D27E-E7EEC4924BAE}"/>
            </a:ext>
          </a:extLst>
        </cdr:cNvPr>
        <cdr:cNvSpPr txBox="1"/>
      </cdr:nvSpPr>
      <cdr:spPr>
        <a:xfrm xmlns:a="http://schemas.openxmlformats.org/drawingml/2006/main">
          <a:off x="4724400" y="273843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kern="1200"/>
        </a:p>
      </cdr:txBody>
    </cdr:sp>
  </cdr:relSizeAnchor>
  <cdr:relSizeAnchor xmlns:cdr="http://schemas.openxmlformats.org/drawingml/2006/chartDrawing">
    <cdr:from>
      <cdr:x>0.15672</cdr:x>
      <cdr:y>0.38677</cdr:y>
    </cdr:from>
    <cdr:to>
      <cdr:x>0.38557</cdr:x>
      <cdr:y>0.5213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1731303D-CA1A-41FC-7FC6-E3048880DF78}"/>
            </a:ext>
          </a:extLst>
        </cdr:cNvPr>
        <cdr:cNvSpPr txBox="1"/>
      </cdr:nvSpPr>
      <cdr:spPr>
        <a:xfrm xmlns:a="http://schemas.openxmlformats.org/drawingml/2006/main">
          <a:off x="824013" y="1633408"/>
          <a:ext cx="1203258" cy="5681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dirty="0">
              <a:latin typeface="Franklin Gothic Medium Cond" panose="020B0606030402020204" pitchFamily="34" charset="0"/>
              <a:ea typeface="DengXian" panose="020B0503020204020204" pitchFamily="2" charset="-122"/>
              <a:cs typeface="DilleniaUPC" panose="020B0502040204020203" pitchFamily="18" charset="-34"/>
            </a:rPr>
            <a:t>REVENUE</a:t>
          </a:r>
        </a:p>
        <a:p xmlns:a="http://schemas.openxmlformats.org/drawingml/2006/main">
          <a:pPr algn="ctr"/>
          <a:r>
            <a:rPr lang="en-US" sz="1800" b="1" dirty="0">
              <a:latin typeface="Franklin Gothic Medium Cond" panose="020B0606030402020204" pitchFamily="34" charset="0"/>
              <a:ea typeface="DengXian" panose="020B0503020204020204" pitchFamily="2" charset="-122"/>
              <a:cs typeface="DilleniaUPC" panose="020B0502040204020203" pitchFamily="18" charset="-34"/>
            </a:rPr>
            <a:t>$50.7M</a:t>
          </a:r>
        </a:p>
        <a:p xmlns:a="http://schemas.openxmlformats.org/drawingml/2006/main">
          <a:pPr algn="ctr"/>
          <a:endParaRPr lang="en-US" sz="2400" b="1" dirty="0"/>
        </a:p>
      </cdr:txBody>
    </cdr:sp>
  </cdr:relSizeAnchor>
  <cdr:relSizeAnchor xmlns:cdr="http://schemas.openxmlformats.org/drawingml/2006/chartDrawing">
    <cdr:from>
      <cdr:x>0.28669</cdr:x>
      <cdr:y>0.02194</cdr:y>
    </cdr:from>
    <cdr:to>
      <cdr:x>0.71331</cdr:x>
      <cdr:y>0.16442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5D01B04C-AABB-BF01-BB84-B702A846D2FD}"/>
            </a:ext>
          </a:extLst>
        </cdr:cNvPr>
        <cdr:cNvSpPr txBox="1"/>
      </cdr:nvSpPr>
      <cdr:spPr>
        <a:xfrm xmlns:a="http://schemas.openxmlformats.org/drawingml/2006/main">
          <a:off x="1507359" y="92648"/>
          <a:ext cx="2243082" cy="6017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2800" b="1" i="0" u="none" strike="noStrike" kern="1200" baseline="0">
              <a:solidFill>
                <a:srgbClr val="000000">
                  <a:lumMod val="75000"/>
                  <a:lumOff val="25000"/>
                </a:srgbClr>
              </a:solidFill>
              <a:latin typeface="+mn-lt"/>
              <a:ea typeface="+mn-ea"/>
              <a:cs typeface="+mn-cs"/>
            </a:defRPr>
          </a:pPr>
          <a:r>
            <a:rPr lang="en-US" sz="2800" b="1" kern="1200" dirty="0">
              <a:solidFill>
                <a:srgbClr val="000000">
                  <a:lumMod val="75000"/>
                  <a:lumOff val="25000"/>
                </a:srgbClr>
              </a:solidFill>
            </a:rPr>
            <a:t>2026 BUDGET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0.28669</cdr:x>
      <cdr:y>0.02135</cdr:y>
    </cdr:from>
    <cdr:to>
      <cdr:x>0.71331</cdr:x>
      <cdr:y>0.15945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ED392EF-A213-B8AB-FEA9-41953D63B719}"/>
            </a:ext>
          </a:extLst>
        </cdr:cNvPr>
        <cdr:cNvSpPr txBox="1"/>
      </cdr:nvSpPr>
      <cdr:spPr>
        <a:xfrm xmlns:a="http://schemas.openxmlformats.org/drawingml/2006/main">
          <a:off x="1747656" y="71339"/>
          <a:ext cx="2600688" cy="4614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2800" b="1" i="0" u="none" strike="noStrike" kern="1200" baseline="0">
              <a:solidFill>
                <a:srgbClr val="000000">
                  <a:lumMod val="75000"/>
                  <a:lumOff val="25000"/>
                </a:srgbClr>
              </a:solidFill>
              <a:latin typeface="+mn-lt"/>
              <a:ea typeface="+mn-ea"/>
              <a:cs typeface="+mn-cs"/>
            </a:defRPr>
          </a:pPr>
          <a:r>
            <a:rPr lang="en-US" sz="2800" b="1" kern="1200" dirty="0">
              <a:solidFill>
                <a:srgbClr val="000000">
                  <a:lumMod val="75000"/>
                  <a:lumOff val="25000"/>
                </a:srgbClr>
              </a:solidFill>
            </a:rPr>
            <a:t>2026 BUDGET</a:t>
          </a:r>
        </a:p>
      </cdr:txBody>
    </cdr:sp>
  </cdr:relSizeAnchor>
  <cdr:relSizeAnchor xmlns:cdr="http://schemas.openxmlformats.org/drawingml/2006/chartDrawing">
    <cdr:from>
      <cdr:x>0.1671</cdr:x>
      <cdr:y>0.4091</cdr:y>
    </cdr:from>
    <cdr:to>
      <cdr:x>0.39987</cdr:x>
      <cdr:y>0.5485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1A6C5573-024D-E42E-7B20-3ADE8AD77AE7}"/>
            </a:ext>
          </a:extLst>
        </cdr:cNvPr>
        <cdr:cNvSpPr txBox="1"/>
      </cdr:nvSpPr>
      <cdr:spPr>
        <a:xfrm xmlns:a="http://schemas.openxmlformats.org/drawingml/2006/main">
          <a:off x="878585" y="1727741"/>
          <a:ext cx="1223843" cy="588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dirty="0">
              <a:latin typeface="Franklin Gothic Medium Cond" panose="020B0606030402020204" pitchFamily="34" charset="0"/>
              <a:ea typeface="DengXian" panose="020B0503020204020204" pitchFamily="2" charset="-122"/>
              <a:cs typeface="DilleniaUPC" panose="020B0502040204020203" pitchFamily="18" charset="-34"/>
            </a:rPr>
            <a:t>EXPENSES</a:t>
          </a:r>
        </a:p>
        <a:p xmlns:a="http://schemas.openxmlformats.org/drawingml/2006/main">
          <a:pPr algn="ctr"/>
          <a:r>
            <a:rPr lang="en-US" sz="1800" b="1" dirty="0">
              <a:latin typeface="Franklin Gothic Medium Cond" panose="020B0606030402020204" pitchFamily="34" charset="0"/>
              <a:ea typeface="DengXian" panose="020B0503020204020204" pitchFamily="2" charset="-122"/>
              <a:cs typeface="DilleniaUPC" panose="020B0502040204020203" pitchFamily="18" charset="-34"/>
            </a:rPr>
            <a:t>$47.8M</a:t>
          </a:r>
        </a:p>
        <a:p xmlns:a="http://schemas.openxmlformats.org/drawingml/2006/main">
          <a:pPr algn="ctr"/>
          <a:endParaRPr lang="en-US" sz="24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52E4ECC-6529-4F20-AF89-6BD91E22516B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2288D6-1BE6-4AFB-8ADB-D70B06B4D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73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63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288D6-1BE6-4AFB-8ADB-D70B06B4D2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8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288D6-1BE6-4AFB-8ADB-D70B06B4D2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37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  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50EA5-A286-014D-93F1-E61C95D748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06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288D6-1BE6-4AFB-8ADB-D70B06B4D2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31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50EA5-A286-014D-93F1-E61C95D748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47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288D6-1BE6-4AFB-8ADB-D70B06B4D2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922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288D6-1BE6-4AFB-8ADB-D70B06B4D2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54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to the list are Sikeston, Estes Park, Springdale, Nashville &amp; Elko.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288D6-1BE6-4AFB-8ADB-D70B06B4D2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25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7047F-670A-F311-B7BB-9AD45C453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AC4F7B-3797-CF7A-BF41-701AF9C01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4D3795-12B0-E9C6-BFBC-02E6FD315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56B17-E4B1-9105-75D5-9CC5BD88ED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288D6-1BE6-4AFB-8ADB-D70B06B4D2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249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288D6-1BE6-4AFB-8ADB-D70B06B4D2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26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288D6-1BE6-4AFB-8ADB-D70B06B4D2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46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288D6-1BE6-4AFB-8ADB-D70B06B4D2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57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288D6-1BE6-4AFB-8ADB-D70B06B4D2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55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74153-78CA-A07D-FF5D-1DE6BAC24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779F50-8ED1-3399-BE08-4B671444C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EB79C-AA0E-3C34-DA91-51FB73B36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1493-E32B-4E14-A7A5-D8238EC7B04B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36652-2884-DBAB-B765-0906BBF8A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F9F91-AEDE-32DF-55E5-87CF8EBE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4328-28CE-460C-A87E-B26F7A2AB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9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BA010-67F2-32F8-1607-39F6D3329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7CFA3-4FF2-CACD-4951-0CE194E128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411DC-5BFF-BA5A-AF96-B453B6A7B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1493-E32B-4E14-A7A5-D8238EC7B04B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2A7D7-2B2B-1FE1-9516-DCD19D0D1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3F439-667C-7F57-C033-184670AB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4328-28CE-460C-A87E-B26F7A2AB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5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26BFB9-A4DC-8375-FDD6-234B5509E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D09EFE-B6C8-4EA9-3777-1FB7D691D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C3AF0-4E9C-3AC7-058A-358A6347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1493-E32B-4E14-A7A5-D8238EC7B04B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F938F-33F8-7EB5-906A-7B4805303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1036C-F335-B81A-0199-377311D80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4328-28CE-460C-A87E-B26F7A2AB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01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DD126-5F61-D680-E893-2E963F3DE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FD422-1930-21EB-6152-CF981DC962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0515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722F9-EB0F-5AB1-7B04-4A44F89BF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9633E-4BC7-86C5-21A2-67E0F790E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3959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1DA2A-8B0A-AD86-FBA3-F8EDED71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9C8F8-2D67-A758-4B5A-C1217F6D1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B44E6-DAA8-D4C0-46CE-0A5CFF51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4EB78-86CC-5246-B34D-4D4226F5F3CD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2B9C3-38B2-E94A-9EDD-E5133193D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A239A-D5BA-09C9-C922-D9898F5D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C5C0A-D6E6-7E4E-B696-DF3D1EBD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84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A60C-7674-9E58-C33A-9A33E3491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07738-CAA0-5B1B-3C5F-38E1C5E28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EA4CA-28AB-E6B8-2E74-1B0878327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6B772-64C9-F96C-95FA-62DA4EEF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4EB78-86CC-5246-B34D-4D4226F5F3CD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6A7E9-E06C-3EC4-5519-A58103243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2680C-9CE4-0973-FC73-3E64CA95F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C5C0A-D6E6-7E4E-B696-DF3D1EBD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67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C09BA-DD32-9FBD-6FE3-37DA9C322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193BB-F292-94CE-E940-8C51707A1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5EABA-4A95-31DF-BA5A-9A651FA99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492B4-3513-493F-5549-E04DF99D45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01D799-13E4-419F-66C1-51AB5970E5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38640D-693D-E7FC-A66D-0E9741EB3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4EB78-86CC-5246-B34D-4D4226F5F3CD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37990E-0410-661E-5CE6-2850AB66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AA6229-D433-EB2B-D6D4-2B5487B99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C5C0A-D6E6-7E4E-B696-DF3D1EBD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86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8F021-C2FF-D269-A2E2-6F4565A77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30435-FDDF-BDFF-AF42-4F1FBEAB72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4EB78-86CC-5246-B34D-4D4226F5F3CD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DADC81-6A5A-FB84-956B-D6932431D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8D8CD-0F8E-F513-34D5-AA3135EF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C5C0A-D6E6-7E4E-B696-DF3D1EBD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8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F6BA17-F6A5-5B05-A59A-0781E4338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4EB78-86CC-5246-B34D-4D4226F5F3CD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30F1F0-2833-C438-92E9-4D3128A33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65BA3-DA56-FC77-6AAB-F539035AE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C5C0A-D6E6-7E4E-B696-DF3D1EBD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73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0F75A-79F9-C8BB-44CB-244890C99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61B04-BF16-66E6-7905-68265195B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ADE4A-F4E3-6D8F-CA77-7A0B76459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35EF4-AA02-4E83-F1FF-D7322CEA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4EB78-86CC-5246-B34D-4D4226F5F3CD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C0FA68-7588-F8DB-209D-764AF288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54E36-5B62-06C8-349E-D4E136D3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C5C0A-D6E6-7E4E-B696-DF3D1EBD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3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18918-311A-B020-0E9C-3EE5E7834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79961-BB52-384B-B607-4B4A51BF6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6E73A-2655-777B-477F-057D8F104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1493-E32B-4E14-A7A5-D8238EC7B04B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09835-1C4A-A13D-2980-87405B08B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C003F-E0C1-BC0F-C0D5-6651F1F0B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4328-28CE-460C-A87E-B26F7A2AB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89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8F317-FB99-8156-51F0-56BC59D1C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C2D86B-6BDB-16D3-CDAC-3F55BE89AB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80B12-F8A4-04A4-EAAA-1C6E194B2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39E48-DA1F-FB61-950B-F8DA2DE86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4EB78-86CC-5246-B34D-4D4226F5F3CD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23857-087A-BBCA-1493-76F15B8A4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A2890-A401-7DDE-9042-DFE66D0D7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C5C0A-D6E6-7E4E-B696-DF3D1EBD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21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FF77-7B88-F579-A55F-0326BA7A7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3DDB9B-D328-D4E9-A294-C2D8C6175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CE21A-E8EB-3050-578A-B1486F61C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4EB78-86CC-5246-B34D-4D4226F5F3CD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3E043-00D4-765A-F415-7DC36D0EC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BAD27-8FAE-0E4A-237C-18E3F15C2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C5C0A-D6E6-7E4E-B696-DF3D1EBD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6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CC3C6D-E6C3-EE83-0706-89D4327494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09AE2-8AD8-0272-5673-BC6A5C09A0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F52AC-9AFD-6A91-8837-9CE5C758B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4EB78-86CC-5246-B34D-4D4226F5F3CD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5274B-179E-95CB-ACD4-49B124BB5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E458B-16A6-ED37-7116-19D5328BB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C5C0A-D6E6-7E4E-B696-DF3D1EBD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66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49C1E-6CC2-E5C9-8C80-044E649B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AD93A-7EE1-1FB4-685C-6D079B167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09552-85E8-78BC-599E-72496A3E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1493-E32B-4E14-A7A5-D8238EC7B04B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C519E-0168-7C93-9BEC-130DCD92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CB027-C42E-6BFC-AED3-40A197FB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4328-28CE-460C-A87E-B26F7A2AB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8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2E9A-C26C-1C9B-7F33-98AFA58D7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C11E0-9850-C985-3EF4-7EC9D4C88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8ED9D-C3E5-C449-4802-5F0A68DD9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4ADB69-3ACB-D96C-1A75-358A99F1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1493-E32B-4E14-A7A5-D8238EC7B04B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44D61-E79C-DAC9-9006-EBAE2DABF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3B85-F0B6-A2A1-14AC-AF827947C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4328-28CE-460C-A87E-B26F7A2AB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8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8B142-BFAA-C8F7-0BB8-9CD411D4B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0D733-31BE-C232-E41A-24D64B9B5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945E6-B11F-7321-D481-12DE23E7F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B5FAB-A1B4-6A8A-119C-8CD8CEA12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8849FF-094F-CFDA-8A16-EBDA6465B6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FFEB3F-5C68-5726-E752-7F1257813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1493-E32B-4E14-A7A5-D8238EC7B04B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46D99E-D3E2-DE9B-19AF-E22181696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A56112-1E60-5522-082B-CA7DB3DF0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4328-28CE-460C-A87E-B26F7A2AB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83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381AD-7E5A-73C0-CD82-970D6767A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A3F13-FC3B-5D02-CBF7-798003E45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1493-E32B-4E14-A7A5-D8238EC7B04B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D7D30F-6149-8B50-A86C-8C159D2CF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76CCA-FB35-D84F-6495-696226C91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4328-28CE-460C-A87E-B26F7A2AB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8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C206B8-3086-8414-A5BF-B01A3C6DA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1493-E32B-4E14-A7A5-D8238EC7B04B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915477-408B-C8A6-04BC-673EA8E68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50CC8-F281-FAA3-F275-2DF05E93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4328-28CE-460C-A87E-B26F7A2AB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55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61CB4-966B-BAA4-937A-346E44C41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EE19B-F2C7-E278-0940-27EA41408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13641-65C1-E3B5-B3AD-00C8E643C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39B13-27D4-2F05-96DC-4E8CAF590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1493-E32B-4E14-A7A5-D8238EC7B04B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4363B-21FF-4181-D521-607F0FA27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FC7F4-656A-8C6D-00D4-C0D585B2B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4328-28CE-460C-A87E-B26F7A2AB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94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00618-73DD-4F8C-A5E4-93F511B56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B4B6E4-4795-0520-C271-FE619E115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4840C7-5C11-56E8-C1EF-0C5CBF7D5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4AA46-EE3D-F2E7-D1FA-BEDC75F38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1493-E32B-4E14-A7A5-D8238EC7B04B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D84E4-7018-AFA4-13D4-4B9A9CA3C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53EA4-DC76-E9FA-402D-F184DEAE1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4328-28CE-460C-A87E-B26F7A2AB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0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DD35C-81FD-30E9-4357-E21BD2F5F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98F86-64CD-9EE4-E7D3-E33A25BAA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D4291-C156-5821-FB5C-9C9A5EEB55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361493-E32B-4E14-A7A5-D8238EC7B04B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4AFBC-B973-B43C-D680-F456C32B0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5DDA2-D9FC-3B3B-C640-0082BB9A5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234328-28CE-460C-A87E-B26F7A2AB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4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55F08A-6BDE-5EFD-50BE-20E21E2E4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BC76E-DD62-4F70-2A3D-DF8261272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348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E2942-11EB-6C90-BE07-FE7F9D8A2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5343F-8F14-63C9-9A4B-FEFD11660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272255"/>
            <a:ext cx="10515600" cy="1325563"/>
          </a:xfrm>
        </p:spPr>
        <p:txBody>
          <a:bodyPr/>
          <a:lstStyle/>
          <a:p>
            <a:r>
              <a:rPr lang="en-US" dirty="0"/>
              <a:t>2026 FOCUS</a:t>
            </a:r>
            <a:br>
              <a:rPr lang="en-US" dirty="0"/>
            </a:br>
            <a:r>
              <a:rPr lang="en-US" sz="2800" dirty="0"/>
              <a:t>LIVESTOCK WELFARE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0CCCCC-D6B2-49C3-49B7-4C1645648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18" y="2020824"/>
            <a:ext cx="5503698" cy="4564921"/>
          </a:xfrm>
        </p:spPr>
        <p:txBody>
          <a:bodyPr>
            <a:normAutofit/>
          </a:bodyPr>
          <a:lstStyle/>
          <a:p>
            <a:r>
              <a:rPr lang="en-US" sz="3200" dirty="0"/>
              <a:t>Awareness of new and historical challenges </a:t>
            </a:r>
          </a:p>
          <a:p>
            <a:r>
              <a:rPr lang="en-US" sz="3200" dirty="0"/>
              <a:t>Continue building relationships with other stakeholders</a:t>
            </a:r>
          </a:p>
          <a:p>
            <a:r>
              <a:rPr lang="en-US" sz="3200" dirty="0"/>
              <a:t>Adapting as necessary to livestock welfare issues</a:t>
            </a:r>
          </a:p>
          <a:p>
            <a:endParaRPr lang="en-US" dirty="0"/>
          </a:p>
        </p:txBody>
      </p:sp>
      <p:pic>
        <p:nvPicPr>
          <p:cNvPr id="4" name="Picture 3" descr="A cow with horns on its head&#10;&#10;AI-generated content may be incorrect.">
            <a:extLst>
              <a:ext uri="{FF2B5EF4-FFF2-40B4-BE49-F238E27FC236}">
                <a16:creationId xmlns:a16="http://schemas.microsoft.com/office/drawing/2014/main" id="{7DDD2F3D-535C-DE5F-4B97-A1D6C43E5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978" y="2020824"/>
            <a:ext cx="4099331" cy="3038474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0520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5A4B7-F5ED-855F-8F09-FA2B6FE24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4C2B09-8D71-DAE3-DFEF-D990AAD8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81175"/>
            <a:ext cx="4895850" cy="4395788"/>
          </a:xfrm>
        </p:spPr>
        <p:txBody>
          <a:bodyPr/>
          <a:lstStyle/>
          <a:p>
            <a:r>
              <a:rPr lang="en-US" dirty="0"/>
              <a:t>7,500 members</a:t>
            </a:r>
          </a:p>
          <a:p>
            <a:r>
              <a:rPr lang="en-US" dirty="0"/>
              <a:t>Increase season payout to $90 Million</a:t>
            </a:r>
          </a:p>
          <a:p>
            <a:r>
              <a:rPr lang="en-US" dirty="0"/>
              <a:t>Reduce turnouts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Increase entries to 180,000</a:t>
            </a:r>
          </a:p>
        </p:txBody>
      </p:sp>
      <p:pic>
        <p:nvPicPr>
          <p:cNvPr id="4" name="Picture 3" descr="A person wearing a cowboy hat pointing&#10;&#10;AI-generated content may be incorrect.">
            <a:extLst>
              <a:ext uri="{FF2B5EF4-FFF2-40B4-BE49-F238E27FC236}">
                <a16:creationId xmlns:a16="http://schemas.microsoft.com/office/drawing/2014/main" id="{7710DF9F-374B-C6FE-8446-D7C020845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2097088"/>
            <a:ext cx="5019675" cy="334645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5DCDB5E-7F6D-B7C1-31FF-78DAE9F4E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YEAR PROJECTION</a:t>
            </a:r>
          </a:p>
        </p:txBody>
      </p:sp>
    </p:spTree>
    <p:extLst>
      <p:ext uri="{BB962C8B-B14F-4D97-AF65-F5344CB8AC3E}">
        <p14:creationId xmlns:p14="http://schemas.microsoft.com/office/powerpoint/2010/main" val="2843905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FA3CD-F57C-613D-8712-8427DB98A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BA29C-B9E4-BCA0-D869-1AFBC8B69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7325" y="2235200"/>
            <a:ext cx="9144000" cy="2387600"/>
          </a:xfrm>
        </p:spPr>
        <p:txBody>
          <a:bodyPr/>
          <a:lstStyle/>
          <a:p>
            <a:r>
              <a:rPr lang="en-US" dirty="0"/>
              <a:t>INFORMATION</a:t>
            </a:r>
            <a:br>
              <a:rPr lang="en-US" dirty="0"/>
            </a:br>
            <a:r>
              <a:rPr lang="en-US" dirty="0"/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128769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10F47-9F6B-66A8-C3B9-5A63A7E7F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04BA0-5773-72D2-98B1-B4BA890C3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CF974-31FB-4EDB-D1B0-45D3D888E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05400" cy="4351338"/>
          </a:xfrm>
        </p:spPr>
        <p:txBody>
          <a:bodyPr>
            <a:normAutofit/>
          </a:bodyPr>
          <a:lstStyle/>
          <a:p>
            <a:r>
              <a:rPr lang="en-US" dirty="0"/>
              <a:t>AS/400 Migration</a:t>
            </a:r>
          </a:p>
          <a:p>
            <a:pPr lvl="1"/>
            <a:r>
              <a:rPr lang="en-US" dirty="0"/>
              <a:t>Re-entries</a:t>
            </a:r>
          </a:p>
          <a:p>
            <a:pPr lvl="1"/>
            <a:r>
              <a:rPr lang="en-US" dirty="0"/>
              <a:t>Replacements</a:t>
            </a:r>
          </a:p>
          <a:p>
            <a:pPr lvl="1"/>
            <a:r>
              <a:rPr lang="en-US" dirty="0"/>
              <a:t>Alternate lists</a:t>
            </a:r>
          </a:p>
          <a:p>
            <a:pPr lvl="1"/>
            <a:r>
              <a:rPr lang="en-US" dirty="0"/>
              <a:t>Trades</a:t>
            </a:r>
          </a:p>
          <a:p>
            <a:pPr lvl="1"/>
            <a:r>
              <a:rPr lang="en-US" dirty="0"/>
              <a:t>Officials/Un-officials</a:t>
            </a:r>
          </a:p>
          <a:p>
            <a:pPr lvl="1"/>
            <a:r>
              <a:rPr lang="en-US" dirty="0"/>
              <a:t>Standings</a:t>
            </a:r>
          </a:p>
          <a:p>
            <a:pPr lvl="1"/>
            <a:r>
              <a:rPr lang="en-US" dirty="0"/>
              <a:t>Member Services</a:t>
            </a:r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5" name="Picture 4" descr="A graph with a line going up&#10;&#10;AI-generated content may be incorrect.">
            <a:extLst>
              <a:ext uri="{FF2B5EF4-FFF2-40B4-BE49-F238E27FC236}">
                <a16:creationId xmlns:a16="http://schemas.microsoft.com/office/drawing/2014/main" id="{6500044C-6B96-125A-6240-1ECA4C45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14" y="1825625"/>
            <a:ext cx="60198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3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2CD64-930E-633F-0FB7-1F3B4CB2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95788-07CA-62ED-A6EF-894C9F7CB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1" y="1690688"/>
            <a:ext cx="6934200" cy="4351338"/>
          </a:xfrm>
        </p:spPr>
        <p:txBody>
          <a:bodyPr>
            <a:normAutofit/>
          </a:bodyPr>
          <a:lstStyle/>
          <a:p>
            <a:r>
              <a:rPr lang="en-US" dirty="0"/>
              <a:t>Secretary System V3</a:t>
            </a:r>
          </a:p>
          <a:p>
            <a:pPr lvl="1"/>
            <a:r>
              <a:rPr lang="en-US" dirty="0"/>
              <a:t>Focus on speed and stability</a:t>
            </a:r>
          </a:p>
          <a:p>
            <a:pPr lvl="1"/>
            <a:r>
              <a:rPr lang="en-US" dirty="0"/>
              <a:t>Partnering with secretaries to set priorities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Artificial Intelligence (AI)</a:t>
            </a:r>
          </a:p>
          <a:p>
            <a:pPr lvl="1"/>
            <a:r>
              <a:rPr lang="en-US" dirty="0"/>
              <a:t>Finding ways to use AI to improve efficiency and accuracy</a:t>
            </a:r>
          </a:p>
          <a:p>
            <a:pPr lvl="1"/>
            <a:r>
              <a:rPr lang="en-US" dirty="0"/>
              <a:t>Leveraging AI to create contestant biographies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FD65237-96CB-D83D-AC2C-14F55931A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07" y="1771733"/>
            <a:ext cx="3517337" cy="33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51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860E7-E52B-40A2-43A5-43A57F8F2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03005-9E40-830C-3385-7EB003BFF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7325" y="2235200"/>
            <a:ext cx="9144000" cy="2387600"/>
          </a:xfrm>
        </p:spPr>
        <p:txBody>
          <a:bodyPr/>
          <a:lstStyle/>
          <a:p>
            <a:r>
              <a:rPr lang="en-US" dirty="0"/>
              <a:t>PRORODEO</a:t>
            </a:r>
            <a:br>
              <a:rPr lang="en-US" dirty="0"/>
            </a:br>
            <a:r>
              <a:rPr lang="en-US" dirty="0"/>
              <a:t>HALL OF FAME</a:t>
            </a:r>
          </a:p>
        </p:txBody>
      </p:sp>
    </p:spTree>
    <p:extLst>
      <p:ext uri="{BB962C8B-B14F-4D97-AF65-F5344CB8AC3E}">
        <p14:creationId xmlns:p14="http://schemas.microsoft.com/office/powerpoint/2010/main" val="4186781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819B-7BD8-EFE2-BCCA-2A7A74D6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CE583-C2EE-8C05-FDB4-B2C760A68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$250,000 raised at induction celebration</a:t>
            </a:r>
          </a:p>
          <a:p>
            <a:r>
              <a:rPr lang="en-US" dirty="0"/>
              <a:t>Contributor to the Ronald Reagan Library Cowboys Exhibit </a:t>
            </a:r>
          </a:p>
          <a:p>
            <a:r>
              <a:rPr lang="en-US" dirty="0"/>
              <a:t>PRHOF rodeo committee banner display </a:t>
            </a:r>
          </a:p>
          <a:p>
            <a:r>
              <a:rPr lang="en-US" dirty="0"/>
              <a:t>Three new PRHOF partners </a:t>
            </a:r>
          </a:p>
          <a:p>
            <a:pPr lvl="1"/>
            <a:r>
              <a:rPr lang="en-US" dirty="0"/>
              <a:t>Tractor Supply</a:t>
            </a:r>
          </a:p>
          <a:p>
            <a:pPr lvl="1"/>
            <a:r>
              <a:rPr lang="en-US" dirty="0"/>
              <a:t>PROHATS</a:t>
            </a:r>
          </a:p>
          <a:p>
            <a:pPr lvl="1"/>
            <a:r>
              <a:rPr lang="en-US" dirty="0"/>
              <a:t>Runyon’s Fine Furniture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934A52C2-E1AC-2313-BF77-8469FF73D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488" y="4308348"/>
            <a:ext cx="4120896" cy="10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19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2CD64-930E-633F-0FB7-1F3B4CB2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95788-07CA-62ED-A6EF-894C9F7CB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559293"/>
            <a:ext cx="5762624" cy="493358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100" dirty="0"/>
          </a:p>
          <a:p>
            <a:pPr>
              <a:lnSpc>
                <a:spcPct val="120000"/>
              </a:lnSpc>
            </a:pPr>
            <a:r>
              <a:rPr lang="en-US" sz="2600" dirty="0"/>
              <a:t>New revenue streams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PRHOF website re-design 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Bring in-house 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Improve look &amp; functionality 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Gift shop 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2026 Induction July 16-18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026" name="Picture 2" descr="May be an image of beer and text">
            <a:extLst>
              <a:ext uri="{FF2B5EF4-FFF2-40B4-BE49-F238E27FC236}">
                <a16:creationId xmlns:a16="http://schemas.microsoft.com/office/drawing/2014/main" id="{DD12FAC6-9EEA-10AB-CCE4-C00413EBE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466" y="1559294"/>
            <a:ext cx="3699125" cy="3696557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160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FA3CD-F57C-613D-8712-8427DB98A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BA29C-B9E4-BCA0-D869-1AFBC8B695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012BF6-45A6-3539-2D2A-9A09B4A291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986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75DC44E-158A-D69C-235F-67FAB7157E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8700" y="1843088"/>
          <a:ext cx="10001250" cy="4497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A28414F1-8679-A50D-D9CB-8C05B96883D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heddar Gothic Serif" pitchFamily="2" charset="77"/>
                <a:ea typeface="Cheddar Gothic Serif" pitchFamily="2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2025 PROJECTED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heddar Gothic Sans" pitchFamily="2" charset="77"/>
              </a:rPr>
              <a:t>CONSOLIDATED REVENUE TREND ($ IN MILLIONS)</a:t>
            </a:r>
          </a:p>
        </p:txBody>
      </p:sp>
    </p:spTree>
    <p:extLst>
      <p:ext uri="{BB962C8B-B14F-4D97-AF65-F5344CB8AC3E}">
        <p14:creationId xmlns:p14="http://schemas.microsoft.com/office/powerpoint/2010/main" val="1799300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elcome to focus at night&#10;&#10;AI-generated content may be incorrect.">
            <a:extLst>
              <a:ext uri="{FF2B5EF4-FFF2-40B4-BE49-F238E27FC236}">
                <a16:creationId xmlns:a16="http://schemas.microsoft.com/office/drawing/2014/main" id="{44BE9D0A-1360-A258-6F2A-23382AE56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41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FA69934-2B07-E569-3BA6-0D3EDF882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BUDGET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7813958-8FC1-2C42-64FE-CD98C7BA90DC}"/>
              </a:ext>
            </a:extLst>
          </p:cNvPr>
          <p:cNvGraphicFramePr>
            <a:graphicFrameLocks/>
          </p:cNvGraphicFramePr>
          <p:nvPr/>
        </p:nvGraphicFramePr>
        <p:xfrm>
          <a:off x="838200" y="1510818"/>
          <a:ext cx="5257800" cy="4223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B4B8A3F-1472-4C49-9138-E9F1EA82FA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8997715"/>
              </p:ext>
            </p:extLst>
          </p:nvPr>
        </p:nvGraphicFramePr>
        <p:xfrm>
          <a:off x="6096000" y="1510818"/>
          <a:ext cx="5257800" cy="4223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37991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2CD64-930E-633F-0FB7-1F3B4CB2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FIVE-YEAR BUDGET</a:t>
            </a:r>
            <a:br>
              <a:rPr lang="en-US" dirty="0"/>
            </a:br>
            <a:r>
              <a:rPr lang="en-US" sz="3100" dirty="0"/>
              <a:t>CONSOLIDATED REVENUE TREND ($ IN MILLIONS)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5B3CFA6-F83D-86A7-A439-110A6A1265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4354366"/>
              </p:ext>
            </p:extLst>
          </p:nvPr>
        </p:nvGraphicFramePr>
        <p:xfrm>
          <a:off x="838200" y="2052638"/>
          <a:ext cx="10296525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48788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3092-096A-9DF9-6ADF-51D4B5AC5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FAAE7-068C-94F7-1225-0DF24C1742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COMMUNICATIONS &amp; MARKETING</a:t>
            </a:r>
          </a:p>
        </p:txBody>
      </p:sp>
    </p:spTree>
    <p:extLst>
      <p:ext uri="{BB962C8B-B14F-4D97-AF65-F5344CB8AC3E}">
        <p14:creationId xmlns:p14="http://schemas.microsoft.com/office/powerpoint/2010/main" val="2516556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6BD9B-BAB9-6940-F201-D0F1F7868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30D8-8B91-28C8-EA7B-374365E5F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2794D-CC8D-459F-8F74-9706D00AA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09010" cy="4351338"/>
          </a:xfrm>
        </p:spPr>
        <p:txBody>
          <a:bodyPr/>
          <a:lstStyle/>
          <a:p>
            <a:r>
              <a:rPr lang="en-US" dirty="0"/>
              <a:t>America 250</a:t>
            </a:r>
          </a:p>
          <a:p>
            <a:pPr lvl="1"/>
            <a:r>
              <a:rPr lang="en-US" dirty="0"/>
              <a:t>More than 38 states </a:t>
            </a:r>
          </a:p>
          <a:p>
            <a:pPr lvl="1"/>
            <a:r>
              <a:rPr lang="en-US" dirty="0"/>
              <a:t>Committees can support with event messaging or social media</a:t>
            </a:r>
          </a:p>
          <a:p>
            <a:r>
              <a:rPr lang="en-US" dirty="0"/>
              <a:t>Celebration of 90</a:t>
            </a:r>
            <a:r>
              <a:rPr lang="en-US" baseline="30000" dirty="0"/>
              <a:t>th</a:t>
            </a:r>
            <a:r>
              <a:rPr lang="en-US" dirty="0"/>
              <a:t> Anniversary</a:t>
            </a:r>
          </a:p>
          <a:p>
            <a:r>
              <a:rPr lang="en-US" dirty="0"/>
              <a:t>PRORODEO x PRCA Branding</a:t>
            </a:r>
          </a:p>
          <a:p>
            <a:endParaRPr lang="en-US" dirty="0"/>
          </a:p>
        </p:txBody>
      </p:sp>
      <p:pic>
        <p:nvPicPr>
          <p:cNvPr id="4" name="Picture 3" descr="A red white and blue ribbon&#10;&#10;AI-generated content may be incorrect.">
            <a:extLst>
              <a:ext uri="{FF2B5EF4-FFF2-40B4-BE49-F238E27FC236}">
                <a16:creationId xmlns:a16="http://schemas.microsoft.com/office/drawing/2014/main" id="{DE3CB1A2-F4EF-64A5-E355-DCB4368A5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893" y="493776"/>
            <a:ext cx="3774295" cy="2663952"/>
          </a:xfrm>
          <a:prstGeom prst="rect">
            <a:avLst/>
          </a:prstGeom>
        </p:spPr>
      </p:pic>
      <p:pic>
        <p:nvPicPr>
          <p:cNvPr id="5" name="Picture 4" descr="A blue and white circle with red text and horse&#10;&#10;AI-generated content may be incorrect.">
            <a:extLst>
              <a:ext uri="{FF2B5EF4-FFF2-40B4-BE49-F238E27FC236}">
                <a16:creationId xmlns:a16="http://schemas.microsoft.com/office/drawing/2014/main" id="{53A71E44-CEED-D000-D3BA-68EE58062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803" y="3426669"/>
            <a:ext cx="4037454" cy="3285027"/>
          </a:xfrm>
          <a:prstGeom prst="rect">
            <a:avLst/>
          </a:prstGeom>
        </p:spPr>
      </p:pic>
      <p:pic>
        <p:nvPicPr>
          <p:cNvPr id="6" name="Picture 5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C91C6C1C-E7AC-FFF5-DCD5-46B506504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52" y="4623816"/>
            <a:ext cx="7327392" cy="181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74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F618B-6EB0-6110-5670-95A6037AE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D5593-1417-2178-900F-28F5EE43C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&amp; BROADCAST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BCA54-53AD-D112-B780-0E9FD4524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8717" cy="4351338"/>
          </a:xfrm>
        </p:spPr>
        <p:txBody>
          <a:bodyPr>
            <a:normAutofit/>
          </a:bodyPr>
          <a:lstStyle/>
          <a:p>
            <a:r>
              <a:rPr lang="en-US" dirty="0"/>
              <a:t>Increase video activation at all sizes of rodeos</a:t>
            </a:r>
          </a:p>
          <a:p>
            <a:r>
              <a:rPr lang="en-US" dirty="0"/>
              <a:t>Continue collaboration with rodeo committees</a:t>
            </a:r>
          </a:p>
          <a:p>
            <a:r>
              <a:rPr lang="en-US" dirty="0"/>
              <a:t>Improving quality of production for broadcast</a:t>
            </a:r>
          </a:p>
          <a:p>
            <a:r>
              <a:rPr lang="en-US" dirty="0"/>
              <a:t>Inspiring new audiences</a:t>
            </a:r>
          </a:p>
          <a:p>
            <a:r>
              <a:rPr lang="en-US" dirty="0"/>
              <a:t>Authentic re-telling of history</a:t>
            </a:r>
          </a:p>
        </p:txBody>
      </p:sp>
      <p:pic>
        <p:nvPicPr>
          <p:cNvPr id="7" name="Picture 6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CE31D2CC-679E-D8E4-6DDD-C7E1447E50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95"/>
          <a:stretch>
            <a:fillRect/>
          </a:stretch>
        </p:blipFill>
        <p:spPr>
          <a:xfrm>
            <a:off x="6952426" y="1561691"/>
            <a:ext cx="3861726" cy="226238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9" name="Picture 8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756309D5-8D34-7EC1-B345-DE0E60739B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865" b="22287"/>
          <a:stretch>
            <a:fillRect/>
          </a:stretch>
        </p:blipFill>
        <p:spPr>
          <a:xfrm>
            <a:off x="6952426" y="3943042"/>
            <a:ext cx="3861726" cy="223392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83947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C68F5-B8E4-BFDB-F88D-8E170EFB6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FB0F4-CD39-31E6-1026-118B10441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4F44E-9C96-FDC9-EB9D-2B43EFCA6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02443" cy="4351338"/>
          </a:xfrm>
        </p:spPr>
        <p:txBody>
          <a:bodyPr/>
          <a:lstStyle/>
          <a:p>
            <a:r>
              <a:rPr lang="en-US" dirty="0"/>
              <a:t>Expand revenue year-over-year (sponsorship, licensing, merchandising)</a:t>
            </a:r>
          </a:p>
          <a:p>
            <a:r>
              <a:rPr lang="en-US" dirty="0"/>
              <a:t>Strengthen committee collaboration and business development</a:t>
            </a:r>
          </a:p>
          <a:p>
            <a:r>
              <a:rPr lang="en-US" dirty="0"/>
              <a:t>Enhance data-driven sales and partner reporting</a:t>
            </a:r>
          </a:p>
          <a:p>
            <a:r>
              <a:rPr lang="en-US" dirty="0"/>
              <a:t>Non-endemic brand and agency outreach</a:t>
            </a:r>
          </a:p>
          <a:p>
            <a:endParaRPr lang="en-US" dirty="0"/>
          </a:p>
        </p:txBody>
      </p:sp>
      <p:pic>
        <p:nvPicPr>
          <p:cNvPr id="5" name="Picture 4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23D9E02F-A8D1-7277-5CBC-6EF41EDD3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515" y="1734643"/>
            <a:ext cx="4518285" cy="3388714"/>
          </a:xfrm>
          <a:prstGeom prst="rect">
            <a:avLst/>
          </a:prstGeom>
          <a:ln w="2540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188832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E7572-0162-C226-0B71-0A4F71E2E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FAF06-418A-58BF-0AE5-6913AA1EA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33039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ABF32-3C98-E502-2F0B-231050E4E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22FD3-0F0F-1164-231B-57B0177DE1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i="0" dirty="0"/>
              <a:t>TOM GLAUSE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939A350-C84C-2722-47FF-08C165B2C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en-US" sz="5400" dirty="0"/>
              <a:t>CEO</a:t>
            </a:r>
          </a:p>
        </p:txBody>
      </p:sp>
    </p:spTree>
    <p:extLst>
      <p:ext uri="{BB962C8B-B14F-4D97-AF65-F5344CB8AC3E}">
        <p14:creationId xmlns:p14="http://schemas.microsoft.com/office/powerpoint/2010/main" val="3292678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23DF0-9522-6F83-C7B8-70727117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riding horses with flags&#10;&#10;AI-generated content may be incorrect.">
            <a:extLst>
              <a:ext uri="{FF2B5EF4-FFF2-40B4-BE49-F238E27FC236}">
                <a16:creationId xmlns:a16="http://schemas.microsoft.com/office/drawing/2014/main" id="{331AE086-9194-9547-69BC-920CF5DE8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81360" cy="7254240"/>
          </a:xfrm>
        </p:spPr>
      </p:pic>
    </p:spTree>
    <p:extLst>
      <p:ext uri="{BB962C8B-B14F-4D97-AF65-F5344CB8AC3E}">
        <p14:creationId xmlns:p14="http://schemas.microsoft.com/office/powerpoint/2010/main" val="236554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FA3CD-F57C-613D-8712-8427DB98A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BA29C-B9E4-BCA0-D869-1AFBC8B69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2074863"/>
            <a:ext cx="9144000" cy="2387600"/>
          </a:xfrm>
        </p:spPr>
        <p:txBody>
          <a:bodyPr/>
          <a:lstStyle/>
          <a:p>
            <a:r>
              <a:rPr lang="en-US" dirty="0"/>
              <a:t>RODEO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2406834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2CD64-930E-633F-0FB7-1F3B4CB2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95788-07CA-62ED-A6EF-894C9F7CB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34050" cy="4667250"/>
          </a:xfrm>
        </p:spPr>
        <p:txBody>
          <a:bodyPr/>
          <a:lstStyle/>
          <a:p>
            <a:r>
              <a:rPr lang="en-US" sz="3200" dirty="0"/>
              <a:t>Increased approved events</a:t>
            </a:r>
            <a:endParaRPr lang="en-US" sz="3200" dirty="0">
              <a:highlight>
                <a:srgbClr val="FFFF00"/>
              </a:highlight>
            </a:endParaRPr>
          </a:p>
          <a:p>
            <a:r>
              <a:rPr lang="en-US" sz="3200" dirty="0"/>
              <a:t>Increased entries</a:t>
            </a:r>
            <a:endParaRPr lang="en-US" sz="3200" dirty="0">
              <a:highlight>
                <a:srgbClr val="FFFF00"/>
              </a:highlight>
            </a:endParaRPr>
          </a:p>
          <a:p>
            <a:r>
              <a:rPr lang="en-US" sz="3200" dirty="0"/>
              <a:t>Increased permits</a:t>
            </a:r>
          </a:p>
          <a:p>
            <a:r>
              <a:rPr lang="en-US" sz="3200" dirty="0"/>
              <a:t>Increased total payout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4A557A-8574-842A-4BD4-177E3D895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499" y="809625"/>
            <a:ext cx="4365125" cy="4897593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423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30F39-CB16-23E8-D60D-44F5AEB40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A4A36-D8FC-F443-807D-1F7D4FD73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862E6-9BFE-C28D-71A9-E16B37336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1174"/>
            <a:ext cx="5257800" cy="5698618"/>
          </a:xfrm>
        </p:spPr>
        <p:txBody>
          <a:bodyPr>
            <a:normAutofit/>
          </a:bodyPr>
          <a:lstStyle/>
          <a:p>
            <a:r>
              <a:rPr lang="en-US" dirty="0"/>
              <a:t>Continued focus on expanding membership</a:t>
            </a:r>
          </a:p>
          <a:p>
            <a:r>
              <a:rPr lang="en-US" dirty="0"/>
              <a:t>Create more membership opportunities</a:t>
            </a:r>
          </a:p>
          <a:p>
            <a:r>
              <a:rPr lang="en-US" dirty="0"/>
              <a:t>Enhance opportunities for permits and rookies</a:t>
            </a:r>
          </a:p>
        </p:txBody>
      </p:sp>
      <p:pic>
        <p:nvPicPr>
          <p:cNvPr id="9" name="Picture 8" descr="A group of men wearing cowboy hats&#10;&#10;AI-generated content may be incorrect.">
            <a:extLst>
              <a:ext uri="{FF2B5EF4-FFF2-40B4-BE49-F238E27FC236}">
                <a16:creationId xmlns:a16="http://schemas.microsoft.com/office/drawing/2014/main" id="{544AB9C1-8C85-1D34-C7E3-628CD85D3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26" y="1690688"/>
            <a:ext cx="5200650" cy="346710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468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D64F4-A291-BACC-9AF2-EBD4FC021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04657-C3C6-87FA-B40D-A0A86AD63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FOCUS </a:t>
            </a:r>
            <a:br>
              <a:rPr lang="en-US" dirty="0"/>
            </a:br>
            <a:r>
              <a:rPr lang="en-US" sz="2800" dirty="0"/>
              <a:t>PLAYOFF SERIES LIST</a:t>
            </a:r>
          </a:p>
        </p:txBody>
      </p:sp>
      <p:pic>
        <p:nvPicPr>
          <p:cNvPr id="6" name="Content Placeholder 5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4A1643A1-8586-2940-44D1-FAD089E5B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491500"/>
            <a:ext cx="5962650" cy="107172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5EFC10-2AB8-F3AB-9A7B-A5DC1C99CFB6}"/>
              </a:ext>
            </a:extLst>
          </p:cNvPr>
          <p:cNvSpPr txBox="1"/>
          <p:nvPr/>
        </p:nvSpPr>
        <p:spPr>
          <a:xfrm>
            <a:off x="838200" y="1689597"/>
            <a:ext cx="9019032" cy="7478970"/>
          </a:xfrm>
          <a:prstGeom prst="rect">
            <a:avLst/>
          </a:prstGeom>
          <a:noFill/>
        </p:spPr>
        <p:txBody>
          <a:bodyPr wrap="square" numCol="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Odessa, 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Denver, 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Fort Worth, 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San Angelo, 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Jackson, 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San Antonio, 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Tucson, AZ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Houston, 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Austin, 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Logandale, NV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Red Bluff,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Clovis,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Guymon, 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Redding,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Nashville, TN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Woodward, 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Sisters,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Vernal, 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Reno, NV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Elko, NV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Prineville,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Springdale, 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Pecos, 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Greeley, 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Prescott, AZ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Cody, WY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Livingston, MT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St Paul,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Mandan, 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Oakley City, 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Basin City, WA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Estes Park, 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Casper, WY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Sheridan, WY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Nampa, 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Salinas,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Cheyenne, WY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Ogden, 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Spanish Fork, 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Salt Lake City, 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Deadwood, SD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Dodge City, 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Heber City, 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Castle Rock, 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Sikeston, MO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Hermiston,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Lovington, NM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Logan, 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Caldwell, 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Canby,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Gooding, 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Moses Lake, WA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Kennewick, WA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Tremonton, 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Bremerton, WA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Ellensburg, WA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Walla Walla, WA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Lewiston, 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Pendleton,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Mandan, 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EE776E-8981-747C-D94E-A9963BAEAD34}"/>
              </a:ext>
            </a:extLst>
          </p:cNvPr>
          <p:cNvSpPr txBox="1"/>
          <p:nvPr/>
        </p:nvSpPr>
        <p:spPr>
          <a:xfrm>
            <a:off x="8324088" y="3213635"/>
            <a:ext cx="3867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A977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rPr>
              <a:t>CINCH PLAYOFFS: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A977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rPr>
              <a:t>Puyallup, WA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A977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rPr>
              <a:t>Sioux Falls, SD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336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50930-DD38-C5C4-2D90-8463C35F3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FF997-A912-2357-FBD0-24B510A1D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FOCUS</a:t>
            </a:r>
            <a:br>
              <a:rPr lang="en-US" dirty="0"/>
            </a:br>
            <a:r>
              <a:rPr lang="en-US" sz="2800" dirty="0"/>
              <a:t>CINCH PLAYOFFS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56D08C-1844-4C0D-EABB-F3834BFA5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30551"/>
            <a:ext cx="6161151" cy="3995929"/>
          </a:xfrm>
        </p:spPr>
        <p:txBody>
          <a:bodyPr/>
          <a:lstStyle/>
          <a:p>
            <a:r>
              <a:rPr lang="en-US" dirty="0"/>
              <a:t>Wildcard Round</a:t>
            </a:r>
          </a:p>
          <a:p>
            <a:pPr marL="0" indent="0">
              <a:buNone/>
            </a:pPr>
            <a:r>
              <a:rPr lang="en-US" dirty="0"/>
              <a:t>   	Puyallup, WA</a:t>
            </a:r>
          </a:p>
          <a:p>
            <a:r>
              <a:rPr lang="en-US" dirty="0"/>
              <a:t>Governor’s Cup</a:t>
            </a:r>
          </a:p>
          <a:p>
            <a:pPr marL="0" indent="0">
              <a:buNone/>
            </a:pPr>
            <a:r>
              <a:rPr lang="en-US" dirty="0"/>
              <a:t>   	Sioux Falls, SD</a:t>
            </a:r>
          </a:p>
          <a:p>
            <a:r>
              <a:rPr lang="en-US" dirty="0"/>
              <a:t>$2,225,000 + Payout 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7C0CE20B-7E47-0364-BC9B-BB7F58597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476" y="-128524"/>
            <a:ext cx="3287649" cy="3287649"/>
          </a:xfrm>
          <a:prstGeom prst="rect">
            <a:avLst/>
          </a:prstGeom>
        </p:spPr>
      </p:pic>
      <p:pic>
        <p:nvPicPr>
          <p:cNvPr id="7" name="Picture 6" descr="A person riding a horse in a rodeo&#10;&#10;AI-generated content may be incorrect.">
            <a:extLst>
              <a:ext uri="{FF2B5EF4-FFF2-40B4-BE49-F238E27FC236}">
                <a16:creationId xmlns:a16="http://schemas.microsoft.com/office/drawing/2014/main" id="{6608D5CB-F427-EA32-CE90-E04F598F6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73" y="2930525"/>
            <a:ext cx="5173652" cy="333375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4399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14890</TotalTime>
  <Words>577</Words>
  <Application>Microsoft Macintosh PowerPoint</Application>
  <PresentationFormat>Widescreen</PresentationFormat>
  <Paragraphs>197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Aptos</vt:lpstr>
      <vt:lpstr>Aptos Display</vt:lpstr>
      <vt:lpstr>Arial</vt:lpstr>
      <vt:lpstr>Century Gothic</vt:lpstr>
      <vt:lpstr>Franklin Gothic Medium Cond</vt:lpstr>
      <vt:lpstr>GT America</vt:lpstr>
      <vt:lpstr>Office Theme</vt:lpstr>
      <vt:lpstr>1_Office Theme</vt:lpstr>
      <vt:lpstr>PowerPoint Presentation</vt:lpstr>
      <vt:lpstr>PowerPoint Presentation</vt:lpstr>
      <vt:lpstr>TOM GLAUSE</vt:lpstr>
      <vt:lpstr>PowerPoint Presentation</vt:lpstr>
      <vt:lpstr>RODEO ADMINISTRATION</vt:lpstr>
      <vt:lpstr>2025 SUMMARY</vt:lpstr>
      <vt:lpstr>2026 FOCUS</vt:lpstr>
      <vt:lpstr>2026 FOCUS  PLAYOFF SERIES LIST</vt:lpstr>
      <vt:lpstr>2026 FOCUS CINCH PLAYOFFS </vt:lpstr>
      <vt:lpstr>2026 FOCUS LIVESTOCK WELFARE </vt:lpstr>
      <vt:lpstr>FIVE YEAR PROJECTION</vt:lpstr>
      <vt:lpstr>INFORMATION TECHNOLOGY</vt:lpstr>
      <vt:lpstr>2026 FOCUS</vt:lpstr>
      <vt:lpstr>2026 FOCUS</vt:lpstr>
      <vt:lpstr>PRORODEO HALL OF FAME</vt:lpstr>
      <vt:lpstr>2025 SUMMARY </vt:lpstr>
      <vt:lpstr>2026 FOCUS</vt:lpstr>
      <vt:lpstr>FINANCE</vt:lpstr>
      <vt:lpstr>PowerPoint Presentation</vt:lpstr>
      <vt:lpstr>2026 BUDGET</vt:lpstr>
      <vt:lpstr>FIVE-YEAR BUDGET CONSOLIDATED REVENUE TREND ($ IN MILLIONS)</vt:lpstr>
      <vt:lpstr>COMMUNICATIONS &amp; MARKETING</vt:lpstr>
      <vt:lpstr>MARKETING</vt:lpstr>
      <vt:lpstr>DIGITAL &amp; BROADCAST</vt:lpstr>
      <vt:lpstr>PARTNERSHIPS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Therese Cobb</dc:creator>
  <cp:lastModifiedBy>Paul Woody</cp:lastModifiedBy>
  <cp:revision>78</cp:revision>
  <cp:lastPrinted>2025-11-25T15:57:34Z</cp:lastPrinted>
  <dcterms:created xsi:type="dcterms:W3CDTF">2025-09-04T20:55:37Z</dcterms:created>
  <dcterms:modified xsi:type="dcterms:W3CDTF">2025-11-26T20:01:27Z</dcterms:modified>
</cp:coreProperties>
</file>