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7.xml" ContentType="application/vnd.openxmlformats-officedocument.presentationml.notesSlide+xml"/>
  <Override PartName="/ppt/charts/chart12.xml" ContentType="application/vnd.openxmlformats-officedocument.drawingml.chart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73" r:id="rId2"/>
    <p:sldId id="266" r:id="rId3"/>
    <p:sldId id="279" r:id="rId4"/>
    <p:sldId id="213480545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85" r:id="rId26"/>
    <p:sldId id="286" r:id="rId27"/>
    <p:sldId id="287" r:id="rId28"/>
    <p:sldId id="270" r:id="rId29"/>
    <p:sldId id="2134805452" r:id="rId30"/>
    <p:sldId id="2134805453" r:id="rId31"/>
    <p:sldId id="2134805454" r:id="rId32"/>
    <p:sldId id="2134805455" r:id="rId33"/>
    <p:sldId id="283" r:id="rId34"/>
    <p:sldId id="284" r:id="rId35"/>
    <p:sldId id="2134805458" r:id="rId36"/>
    <p:sldId id="282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1"/>
    <p:restoredTop sz="58743"/>
  </p:normalViewPr>
  <p:slideViewPr>
    <p:cSldViewPr snapToGrid="0" showGuides="1">
      <p:cViewPr varScale="1">
        <p:scale>
          <a:sx n="95" d="100"/>
          <a:sy n="95" d="100"/>
        </p:scale>
        <p:origin x="216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8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/prstorage2\acct\Financial%20Statements\2025\BOARD%20REPORTS\2025%20-%20BOARD%20SLIDES%202025%20projected%20and%202026%20budget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prstorage2\acct\Financial%20Statements\2025\BOARD%20REPORTS\2025%20-%20BOARD%20SLIDES%202025%20projected%20and%202026%20budget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4154589372E-2"/>
          <c:y val="0.1276322363374208"/>
          <c:w val="0.97342995169082125"/>
          <c:h val="0.75720663391352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B-42E0-A275-869ED6C32121}"/>
              </c:ext>
            </c:extLst>
          </c:dPt>
          <c:dLbls>
            <c:dLbl>
              <c:idx val="0"/>
              <c:layout>
                <c:manualLayout>
                  <c:x val="-7.85024154589372E-3"/>
                  <c:y val="0.126960948563407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9A26AA-E434-46BC-905B-F8A0A7E89529}" type="VALUE">
                      <a:rPr lang="en-US" sz="2400" b="1">
                        <a:solidFill>
                          <a:schemeClr val="bg1"/>
                        </a:solidFill>
                        <a:latin typeface="GT America" panose="00000500000000000000" pitchFamily="2" charset="0"/>
                      </a:rPr>
                      <a:pPr algn="ctr">
                        <a:defRPr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22705314009662"/>
                      <c:h val="0.106851501767961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1B-42E0-A275-869ED6C32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6636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1B-42E0-A275-869ED6C321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18205021076275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9129C3-98FE-4D18-935F-A70523AEBF0E}" type="VALUE">
                      <a:rPr lang="en-US" sz="2400" b="1">
                        <a:solidFill>
                          <a:srgbClr val="002060"/>
                        </a:solidFill>
                        <a:latin typeface="GT America" panose="00000500000000000000" pitchFamily="2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18840579710146"/>
                      <c:h val="8.93396467936988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A1B-42E0-A275-869ED6C32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1B-42E0-A275-869ED6C321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8A97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2318840579719E-3"/>
                  <c:y val="0.1006931661020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6A891E8-C04E-4C45-B650-AD0BB52F928F}" type="VALUE">
                      <a:rPr lang="en-US" sz="2400" b="1">
                        <a:solidFill>
                          <a:schemeClr val="bg1"/>
                        </a:solidFill>
                        <a:latin typeface="GT America" panose="00000500000000000000" pitchFamily="2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512077294686"/>
                      <c:h val="6.599050682801474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A1B-42E0-A275-869ED6C32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6509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1B-42E0-A275-869ED6C32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5256784"/>
        <c:axId val="1205257744"/>
      </c:barChart>
      <c:catAx>
        <c:axId val="120525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257744"/>
        <c:crosses val="autoZero"/>
        <c:auto val="1"/>
        <c:lblAlgn val="ctr"/>
        <c:lblOffset val="100"/>
        <c:noMultiLvlLbl val="0"/>
      </c:catAx>
      <c:valAx>
        <c:axId val="1205257744"/>
        <c:scaling>
          <c:orientation val="minMax"/>
          <c:max val="6700"/>
          <c:min val="2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52567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6632308189737153"/>
          <c:y val="0.91194225776071625"/>
          <c:w val="0.44561470577047435"/>
          <c:h val="8.80577422392836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>
                  <a:lumMod val="95000"/>
                </a:schemeClr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D8D0-41CD-8A5F-3AB8C61B7C3A}"/>
              </c:ext>
            </c:extLst>
          </c:dPt>
          <c:dPt>
            <c:idx val="1"/>
            <c:bubble3D val="0"/>
            <c:spPr>
              <a:solidFill>
                <a:srgbClr val="C8A97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D0-41CD-8A5F-3AB8C61B7C3A}"/>
              </c:ext>
            </c:extLst>
          </c:dPt>
          <c:dPt>
            <c:idx val="2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D0-41CD-8A5F-3AB8C61B7C3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D0-41CD-8A5F-3AB8C61B7C3A}"/>
              </c:ext>
            </c:extLst>
          </c:dPt>
          <c:cat>
            <c:strRef>
              <c:f>Sheet1!$A$2:$A$5</c:f>
              <c:strCache>
                <c:ptCount val="4"/>
                <c:pt idx="0">
                  <c:v>Competed</c:v>
                </c:pt>
                <c:pt idx="1">
                  <c:v>Turn Outs</c:v>
                </c:pt>
                <c:pt idx="2">
                  <c:v>Doctor Release</c:v>
                </c:pt>
                <c:pt idx="3">
                  <c:v>Draw Outs/Visible Injury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0.83</c:v>
                </c:pt>
                <c:pt idx="1">
                  <c:v>0.09</c:v>
                </c:pt>
                <c:pt idx="2">
                  <c:v>0.06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0-41CD-8A5F-3AB8C61B7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370078740157475E-2"/>
          <c:y val="0.82438039475495895"/>
          <c:w val="0.94813484251968505"/>
          <c:h val="0.17561960524504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$ IN MILLIONS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 PROJECTED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36</c:v>
                </c:pt>
                <c:pt idx="1">
                  <c:v>42</c:v>
                </c:pt>
                <c:pt idx="2">
                  <c:v>43</c:v>
                </c:pt>
                <c:pt idx="3">
                  <c:v>52</c:v>
                </c:pt>
                <c:pt idx="4">
                  <c:v>52.1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F3-4548-AABE-A97663DAB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53474831"/>
        <c:axId val="654097871"/>
      </c:barChart>
      <c:catAx>
        <c:axId val="65347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654097871"/>
        <c:crosses val="autoZero"/>
        <c:auto val="1"/>
        <c:lblAlgn val="ctr"/>
        <c:lblOffset val="100"/>
        <c:noMultiLvlLbl val="0"/>
      </c:catAx>
      <c:valAx>
        <c:axId val="65409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pPr>
            <a:endParaRPr lang="en-US"/>
          </a:p>
        </c:txPr>
        <c:crossAx val="653474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54901960784314E-2"/>
          <c:y val="8.0459770114942528E-2"/>
          <c:w val="0.6937842558283156"/>
          <c:h val="0.91954022988505746"/>
        </c:manualLayout>
      </c:layout>
      <c:doughnut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08-4200-8F1B-C17AE3CD50CF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08-4200-8F1B-C17AE3CD50CF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608-4200-8F1B-C17AE3CD50CF}"/>
              </c:ext>
            </c:extLst>
          </c:dPt>
          <c:dPt>
            <c:idx val="3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608-4200-8F1B-C17AE3CD50CF}"/>
              </c:ext>
            </c:extLst>
          </c:dPt>
          <c:dPt>
            <c:idx val="4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608-4200-8F1B-C17AE3CD50CF}"/>
              </c:ext>
            </c:extLst>
          </c:dPt>
          <c:dPt>
            <c:idx val="5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chemeClr val="bg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608-4200-8F1B-C17AE3CD50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608-4200-8F1B-C17AE3CD50CF}"/>
              </c:ext>
            </c:extLst>
          </c:dPt>
          <c:dLbls>
            <c:dLbl>
              <c:idx val="0"/>
              <c:layout>
                <c:manualLayout>
                  <c:x val="-2.570113478462251E-2"/>
                  <c:y val="1.421326838649665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08-4200-8F1B-C17AE3CD50CF}"/>
                </c:ext>
              </c:extLst>
            </c:dLbl>
            <c:dLbl>
              <c:idx val="1"/>
              <c:layout>
                <c:manualLayout>
                  <c:x val="-1.6103423652925736E-2"/>
                  <c:y val="-4.993024520583575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08-4200-8F1B-C17AE3CD50CF}"/>
                </c:ext>
              </c:extLst>
            </c:dLbl>
            <c:dLbl>
              <c:idx val="2"/>
              <c:layout>
                <c:manualLayout>
                  <c:x val="1.2755905511811024E-2"/>
                  <c:y val="3.39578949027767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08-4200-8F1B-C17AE3CD50CF}"/>
                </c:ext>
              </c:extLst>
            </c:dLbl>
            <c:dLbl>
              <c:idx val="3"/>
              <c:layout>
                <c:manualLayout>
                  <c:x val="-4.4027906438166044E-3"/>
                  <c:y val="-1.29130705508659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08-4200-8F1B-C17AE3CD50CF}"/>
                </c:ext>
              </c:extLst>
            </c:dLbl>
            <c:dLbl>
              <c:idx val="4"/>
              <c:layout>
                <c:manualLayout>
                  <c:x val="-4.3644306462759554E-2"/>
                  <c:y val="-3.016591251885369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08-4200-8F1B-C17AE3CD50CF}"/>
                </c:ext>
              </c:extLst>
            </c:dLbl>
            <c:dLbl>
              <c:idx val="5"/>
              <c:layout>
                <c:manualLayout>
                  <c:x val="-1.5939794225686466E-2"/>
                  <c:y val="-2.49597985772140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608-4200-8F1B-C17AE3CD50CF}"/>
                </c:ext>
              </c:extLst>
            </c:dLbl>
            <c:dLbl>
              <c:idx val="6"/>
              <c:layout>
                <c:manualLayout>
                  <c:x val="1.02081283568743E-2"/>
                  <c:y val="-6.1024453391289889E-2"/>
                </c:manualLayout>
              </c:layout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7608-4200-8F1B-C17AE3CD50CF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'25 Projected'!$A$2:$A$8</c:f>
              <c:strCache>
                <c:ptCount val="7"/>
                <c:pt idx="0">
                  <c:v>Sponsor Revenue - 42%</c:v>
                </c:pt>
                <c:pt idx="1">
                  <c:v>Rodeo Media Revenue - 17%</c:v>
                </c:pt>
                <c:pt idx="2">
                  <c:v>Contestant &amp; Membership Revenue - 16%</c:v>
                </c:pt>
                <c:pt idx="3">
                  <c:v>Rodeo Revenue - 13%</c:v>
                </c:pt>
                <c:pt idx="4">
                  <c:v>Event Revenue - 8%</c:v>
                </c:pt>
                <c:pt idx="5">
                  <c:v>Other Revenue - 3%</c:v>
                </c:pt>
                <c:pt idx="6">
                  <c:v>Investment &amp; Interest Revenue - 1%</c:v>
                </c:pt>
              </c:strCache>
            </c:strRef>
          </c:cat>
          <c:val>
            <c:numRef>
              <c:f>'25 Projected'!$B$2:$B$8</c:f>
              <c:numCache>
                <c:formatCode>0%</c:formatCode>
                <c:ptCount val="7"/>
                <c:pt idx="0">
                  <c:v>0.42</c:v>
                </c:pt>
                <c:pt idx="1">
                  <c:v>0.17</c:v>
                </c:pt>
                <c:pt idx="2">
                  <c:v>0.16</c:v>
                </c:pt>
                <c:pt idx="3">
                  <c:v>0.13</c:v>
                </c:pt>
                <c:pt idx="4">
                  <c:v>0.08</c:v>
                </c:pt>
                <c:pt idx="5">
                  <c:v>0.03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608-4200-8F1B-C17AE3CD50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en-US" sz="1100" b="0" i="0" u="none" strike="noStrike" kern="0" spc="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247119456688367"/>
          <c:y val="0"/>
          <c:w val="0.29690288713910756"/>
          <c:h val="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00" b="0" i="0" u="none" strike="noStrike" kern="0" spc="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83541295306001E-2"/>
          <c:y val="9.1839289319604278E-2"/>
          <c:w val="0.67666343846056676"/>
          <c:h val="0.8588420565076424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5C-4724-8335-3E23A0474CE0}"/>
              </c:ext>
            </c:extLst>
          </c:dPt>
          <c:dPt>
            <c:idx val="1"/>
            <c:bubble3D val="0"/>
            <c:spPr>
              <a:solidFill>
                <a:srgbClr val="DB030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5C-4724-8335-3E23A0474CE0}"/>
              </c:ext>
            </c:extLst>
          </c:dPt>
          <c:dPt>
            <c:idx val="2"/>
            <c:bubble3D val="0"/>
            <c:spPr>
              <a:solidFill>
                <a:srgbClr val="F8220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5C-4724-8335-3E23A0474CE0}"/>
              </c:ext>
            </c:extLst>
          </c:dPt>
          <c:dPt>
            <c:idx val="3"/>
            <c:bubble3D val="0"/>
            <c:spPr>
              <a:solidFill>
                <a:srgbClr val="FA442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5C-4724-8335-3E23A0474CE0}"/>
              </c:ext>
            </c:extLst>
          </c:dPt>
          <c:dPt>
            <c:idx val="4"/>
            <c:bubble3D val="0"/>
            <c:spPr>
              <a:solidFill>
                <a:srgbClr val="FA54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65C-4724-8335-3E23A0474CE0}"/>
              </c:ext>
            </c:extLst>
          </c:dPt>
          <c:dPt>
            <c:idx val="5"/>
            <c:bubble3D val="0"/>
            <c:spPr>
              <a:solidFill>
                <a:srgbClr val="FD7E7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65C-4724-8335-3E23A0474CE0}"/>
              </c:ext>
            </c:extLst>
          </c:dPt>
          <c:dPt>
            <c:idx val="6"/>
            <c:bubble3D val="0"/>
            <c:spPr>
              <a:solidFill>
                <a:srgbClr val="FB706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65C-4724-8335-3E23A0474CE0}"/>
              </c:ext>
            </c:extLst>
          </c:dPt>
          <c:dPt>
            <c:idx val="7"/>
            <c:bubble3D val="0"/>
            <c:spPr>
              <a:solidFill>
                <a:srgbClr val="FD949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65C-4724-8335-3E23A0474CE0}"/>
              </c:ext>
            </c:extLst>
          </c:dPt>
          <c:dPt>
            <c:idx val="8"/>
            <c:bubble3D val="0"/>
            <c:spPr>
              <a:solidFill>
                <a:srgbClr val="FCB5A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6A5-4240-BFF0-8E0948C39AFB}"/>
              </c:ext>
            </c:extLst>
          </c:dPt>
          <c:dLbls>
            <c:dLbl>
              <c:idx val="1"/>
              <c:layout>
                <c:manualLayout>
                  <c:x val="5.9431449745252435E-3"/>
                  <c:y val="2.3754797991290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C-4724-8335-3E23A0474CE0}"/>
                </c:ext>
              </c:extLst>
            </c:dLbl>
            <c:dLbl>
              <c:idx val="2"/>
              <c:layout>
                <c:manualLayout>
                  <c:x val="9.6659333024546159E-4"/>
                  <c:y val="3.23276516013532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5C-4724-8335-3E23A0474CE0}"/>
                </c:ext>
              </c:extLst>
            </c:dLbl>
            <c:dLbl>
              <c:idx val="4"/>
              <c:layout>
                <c:manualLayout>
                  <c:x val="1.340039756059902E-2"/>
                  <c:y val="1.22219820065844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5C-4724-8335-3E23A0474CE0}"/>
                </c:ext>
              </c:extLst>
            </c:dLbl>
            <c:dLbl>
              <c:idx val="5"/>
              <c:layout>
                <c:manualLayout>
                  <c:x val="2.825131233595796E-2"/>
                  <c:y val="-4.531162289684887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5C-4724-8335-3E23A0474CE0}"/>
                </c:ext>
              </c:extLst>
            </c:dLbl>
            <c:dLbl>
              <c:idx val="7"/>
              <c:layout>
                <c:manualLayout>
                  <c:x val="-1.8853249961402333E-3"/>
                  <c:y val="-1.16924961691927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5C-4724-8335-3E23A0474CE0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'25 Projected'!$A$16:$A$24</c:f>
              <c:strCache>
                <c:ptCount val="9"/>
                <c:pt idx="0">
                  <c:v>Sponsorship Expense - 30%</c:v>
                </c:pt>
                <c:pt idx="1">
                  <c:v>Employee Expense - 20%</c:v>
                </c:pt>
                <c:pt idx="2">
                  <c:v>Rodeo Expense - 11%</c:v>
                </c:pt>
                <c:pt idx="3">
                  <c:v>Event Expense - 11%</c:v>
                </c:pt>
                <c:pt idx="4">
                  <c:v>Contractual Services Expense - 7%</c:v>
                </c:pt>
                <c:pt idx="5">
                  <c:v>Other Expense - 6%</c:v>
                </c:pt>
                <c:pt idx="6">
                  <c:v>Income Tax Expense - 6%</c:v>
                </c:pt>
                <c:pt idx="7">
                  <c:v>General Expense - 6%</c:v>
                </c:pt>
                <c:pt idx="8">
                  <c:v>Travel Expense - 3%</c:v>
                </c:pt>
              </c:strCache>
            </c:strRef>
          </c:cat>
          <c:val>
            <c:numRef>
              <c:f>'25 Projected'!$B$16:$B$24</c:f>
              <c:numCache>
                <c:formatCode>0%</c:formatCode>
                <c:ptCount val="9"/>
                <c:pt idx="0">
                  <c:v>0.3</c:v>
                </c:pt>
                <c:pt idx="1">
                  <c:v>0.2</c:v>
                </c:pt>
                <c:pt idx="2">
                  <c:v>0.11</c:v>
                </c:pt>
                <c:pt idx="3">
                  <c:v>0.11</c:v>
                </c:pt>
                <c:pt idx="4">
                  <c:v>7.0000000000000007E-2</c:v>
                </c:pt>
                <c:pt idx="5">
                  <c:v>0.06</c:v>
                </c:pt>
                <c:pt idx="6">
                  <c:v>0.06</c:v>
                </c:pt>
                <c:pt idx="7">
                  <c:v>0.06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65C-4724-8335-3E23A0474CE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783728905544562"/>
          <c:y val="0"/>
          <c:w val="0.29934490808969733"/>
          <c:h val="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FC-423E-A746-E6D33C5D0357}"/>
              </c:ext>
            </c:extLst>
          </c:dPt>
          <c:dPt>
            <c:idx val="1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3FC-423E-A746-E6D33C5D0357}"/>
              </c:ext>
            </c:extLst>
          </c:dPt>
          <c:dPt>
            <c:idx val="2"/>
            <c:bubble3D val="0"/>
            <c:spPr>
              <a:solidFill>
                <a:srgbClr val="C8A97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FC-423E-A746-E6D33C5D0357}"/>
              </c:ext>
            </c:extLst>
          </c:dPt>
          <c:dPt>
            <c:idx val="3"/>
            <c:bubble3D val="0"/>
            <c:spPr>
              <a:solidFill>
                <a:srgbClr val="00255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3FC-423E-A746-E6D33C5D0357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FC-423E-A746-E6D33C5D0357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3FC-423E-A746-E6D33C5D035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8DD-4802-A771-5D1C5B3D207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8DD-4802-A771-5D1C5B3D207C}"/>
              </c:ext>
            </c:extLst>
          </c:dPt>
          <c:cat>
            <c:strRef>
              <c:f>Sheet1!$A$2:$A$9</c:f>
              <c:strCache>
                <c:ptCount val="7"/>
                <c:pt idx="0">
                  <c:v>BB</c:v>
                </c:pt>
                <c:pt idx="1">
                  <c:v>SB</c:v>
                </c:pt>
                <c:pt idx="2">
                  <c:v>BR</c:v>
                </c:pt>
                <c:pt idx="3">
                  <c:v>TD</c:v>
                </c:pt>
                <c:pt idx="4">
                  <c:v>SW</c:v>
                </c:pt>
                <c:pt idx="5">
                  <c:v>TR</c:v>
                </c:pt>
                <c:pt idx="6">
                  <c:v>SR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308</c:v>
                </c:pt>
                <c:pt idx="1">
                  <c:v>523</c:v>
                </c:pt>
                <c:pt idx="2">
                  <c:v>760</c:v>
                </c:pt>
                <c:pt idx="3">
                  <c:v>999</c:v>
                </c:pt>
                <c:pt idx="4">
                  <c:v>772</c:v>
                </c:pt>
                <c:pt idx="5">
                  <c:v>2361</c:v>
                </c:pt>
                <c:pt idx="6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C-423E-A746-E6D33C5D0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0.16024173324825708"/>
          <c:y val="0.85931726926668783"/>
          <c:w val="0.64844308569473175"/>
          <c:h val="0.12623360370140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GT America" panose="00000500000000000000" pitchFamily="2" charset="0"/>
              </a:rPr>
              <a:t>Rookies</a:t>
            </a:r>
          </a:p>
        </c:rich>
      </c:tx>
      <c:layout>
        <c:manualLayout>
          <c:xMode val="edge"/>
          <c:yMode val="edge"/>
          <c:x val="0.404477232519731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457484321881799E-2"/>
          <c:y val="1.4867500651658811E-2"/>
          <c:w val="0.97091346098791376"/>
          <c:h val="0.80469588791067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633618803861146E-3"/>
                  <c:y val="9.9333493488572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64-45D0-8241-31CB8AF02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6-4823-98EF-6339B5F543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9333493488572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554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64-45D0-8241-31CB8AF02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55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6-4823-98EF-6339B5F543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8A97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9267237607722291E-3"/>
                  <c:y val="0.10820255540719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4C0A53-CD33-4B34-8A7E-33AAE132E2A6}" type="VALUE">
                      <a:rPr lang="en-US" sz="1600" b="1">
                        <a:solidFill>
                          <a:srgbClr val="002554"/>
                        </a:solidFill>
                        <a:latin typeface="GT America" panose="00000500000000000000" pitchFamily="2" charset="0"/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11945195072047"/>
                      <c:h val="8.021179599202203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564-45D0-8241-31CB8AF02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06-4823-98EF-6339B5F54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8"/>
        <c:axId val="1653106688"/>
        <c:axId val="1653104768"/>
      </c:barChart>
      <c:catAx>
        <c:axId val="165310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04768"/>
        <c:crosses val="autoZero"/>
        <c:auto val="1"/>
        <c:lblAlgn val="ctr"/>
        <c:lblOffset val="100"/>
        <c:noMultiLvlLbl val="0"/>
      </c:catAx>
      <c:valAx>
        <c:axId val="1653104768"/>
        <c:scaling>
          <c:orientation val="minMax"/>
          <c:max val="400"/>
          <c:min val="15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5310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GT America" panose="00000500000000000000" pitchFamily="2" charset="0"/>
              </a:rPr>
              <a:t>Permits</a:t>
            </a:r>
          </a:p>
        </c:rich>
      </c:tx>
      <c:layout>
        <c:manualLayout>
          <c:xMode val="edge"/>
          <c:yMode val="edge"/>
          <c:x val="0.38483380519670862"/>
          <c:y val="1.26528978247386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5971223021582736E-3"/>
                  <c:y val="9.4649079753294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94-48A1-8105-47748C3C9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4-48A1-8105-47748C3C9A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8.788843119948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94-48A1-8105-47748C3C9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554"/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4-48A1-8105-47748C3C9A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8A97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1268755476391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94-48A1-8105-47748C3C9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94-48A1-8105-47748C3C9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10"/>
        <c:axId val="66655824"/>
        <c:axId val="66656304"/>
      </c:barChart>
      <c:catAx>
        <c:axId val="6665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56304"/>
        <c:crosses val="autoZero"/>
        <c:auto val="1"/>
        <c:lblAlgn val="ctr"/>
        <c:lblOffset val="100"/>
        <c:noMultiLvlLbl val="0"/>
      </c:catAx>
      <c:valAx>
        <c:axId val="66656304"/>
        <c:scaling>
          <c:orientation val="minMax"/>
          <c:max val="2000"/>
          <c:min val="19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65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136501098342419E-2"/>
          <c:y val="0.8628038683296585"/>
          <c:w val="0.8999999555596836"/>
          <c:h val="0.1196341860556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92566212800716E-2"/>
          <c:y val="9.888463404448451E-4"/>
          <c:w val="0.93380743697373481"/>
          <c:h val="0.81073387992476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0979447975809709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dirty="0">
                        <a:solidFill>
                          <a:schemeClr val="bg1"/>
                        </a:solidFill>
                        <a:latin typeface="GT America" panose="00000500000000000000" pitchFamily="2" charset="0"/>
                      </a:rPr>
                      <a:t>203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564-45D0-8241-31CB8AF02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554"/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6-4823-98EF-6339B5F543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9267237607722291E-3"/>
                  <c:y val="0.10820255540719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bg1"/>
                        </a:solidFill>
                        <a:latin typeface="GT America" panose="00000500000000000000" pitchFamily="2" charset="0"/>
                        <a:ea typeface="+mn-ea"/>
                        <a:cs typeface="+mn-cs"/>
                      </a:defRPr>
                    </a:pPr>
                    <a:fld id="{624C0A53-CD33-4B34-8A7E-33AAE132E2A6}" type="VALUE">
                      <a:rPr lang="en-US" sz="2400" b="1">
                        <a:solidFill>
                          <a:srgbClr val="002554"/>
                        </a:solidFill>
                        <a:latin typeface="GT America" panose="00000500000000000000" pitchFamily="2" charset="0"/>
                      </a:rPr>
                      <a:pPr>
                        <a:defRPr sz="2400" b="1">
                          <a:solidFill>
                            <a:schemeClr val="bg1"/>
                          </a:solidFill>
                          <a:latin typeface="GT America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11945195072047"/>
                      <c:h val="8.021179599202203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64-45D0-8241-31CB8AF026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6-4823-98EF-6339B5F54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17"/>
        <c:axId val="1653106688"/>
        <c:axId val="1653104768"/>
      </c:barChart>
      <c:catAx>
        <c:axId val="1653106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53104768"/>
        <c:crosses val="autoZero"/>
        <c:auto val="1"/>
        <c:lblAlgn val="ctr"/>
        <c:lblOffset val="100"/>
        <c:noMultiLvlLbl val="0"/>
      </c:catAx>
      <c:valAx>
        <c:axId val="1653104768"/>
        <c:scaling>
          <c:orientation val="minMax"/>
          <c:max val="250"/>
          <c:min val="15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5310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86067714971404"/>
          <c:y val="0.86553687231320853"/>
          <c:w val="0.4298739801607705"/>
          <c:h val="5.5835239502384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Total</a:t>
            </a:r>
            <a:r>
              <a:rPr lang="en-US" sz="20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Entries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c:rich>
      </c:tx>
      <c:layout>
        <c:manualLayout>
          <c:xMode val="edge"/>
          <c:yMode val="edge"/>
          <c:x val="0.32285696189252794"/>
          <c:y val="5.5691175784162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621963505657831E-2"/>
          <c:y val="0.15961159997781849"/>
          <c:w val="0.93097546442098944"/>
          <c:h val="0.693328685835124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414218107036612E-3"/>
                  <c:y val="0.103515691231636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GT America" panose="00000500000000000000" pitchFamily="2" charset="0"/>
                        <a:ea typeface="+mn-ea"/>
                        <a:cs typeface="+mn-cs"/>
                      </a:defRPr>
                    </a:pPr>
                    <a:fld id="{7384C9BA-7144-4BBE-B474-75F376A5978B}" type="VALUE">
                      <a:rPr lang="en-US" sz="2400" b="1">
                        <a:solidFill>
                          <a:schemeClr val="bg1"/>
                        </a:solidFill>
                      </a:rPr>
                      <a:pPr>
                        <a:defRPr sz="2400">
                          <a:solidFill>
                            <a:schemeClr val="bg1"/>
                          </a:solidFill>
                          <a:latin typeface="GT America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61229462283441"/>
                      <c:h val="7.55169072257899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94-48A1-8105-47748C3C9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141371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94-48A1-8105-47748C3C9A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42790101122464E-3"/>
                  <c:y val="0.153754840737878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2554"/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50644163339793"/>
                      <c:h val="0.190961748446395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C94-48A1-8105-47748C3C9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554"/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144788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94-48A1-8105-47748C3C9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14"/>
        <c:axId val="66655824"/>
        <c:axId val="66656304"/>
      </c:barChart>
      <c:catAx>
        <c:axId val="6665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56304"/>
        <c:crosses val="autoZero"/>
        <c:auto val="1"/>
        <c:lblAlgn val="ctr"/>
        <c:lblOffset val="100"/>
        <c:noMultiLvlLbl val="0"/>
      </c:catAx>
      <c:valAx>
        <c:axId val="66656304"/>
        <c:scaling>
          <c:orientation val="minMax"/>
          <c:min val="12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6665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85024154589372E-2"/>
          <c:y val="3.2105067452815661E-2"/>
          <c:w val="0.98671497584541068"/>
          <c:h val="0.8531440214481155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8A97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4D7-4FB2-AC97-5549AD3ED18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40-4BCE-A13F-4F9EF67AC06C}"/>
              </c:ext>
            </c:extLst>
          </c:dPt>
          <c:dPt>
            <c:idx val="2"/>
            <c:bubble3D val="0"/>
            <c:spPr>
              <a:solidFill>
                <a:srgbClr val="00255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40-4BCE-A13F-4F9EF67AC06C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40-4BCE-A13F-4F9EF67AC06C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C40-4BCE-A13F-4F9EF67AC0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C40-4BCE-A13F-4F9EF67AC06C}"/>
              </c:ext>
            </c:extLst>
          </c:dPt>
          <c:cat>
            <c:strRef>
              <c:f>Sheet1!$A$2:$A$7</c:f>
              <c:strCache>
                <c:ptCount val="6"/>
                <c:pt idx="0">
                  <c:v>Rodeos</c:v>
                </c:pt>
                <c:pt idx="1">
                  <c:v>X-Bulls</c:v>
                </c:pt>
                <c:pt idx="2">
                  <c:v>X-Broncs</c:v>
                </c:pt>
                <c:pt idx="3">
                  <c:v>Permit Sections</c:v>
                </c:pt>
                <c:pt idx="4">
                  <c:v>1-2-3- Events</c:v>
                </c:pt>
                <c:pt idx="5">
                  <c:v>Legacy Steer Roping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713</c:v>
                </c:pt>
                <c:pt idx="1">
                  <c:v>53</c:v>
                </c:pt>
                <c:pt idx="2">
                  <c:v>20</c:v>
                </c:pt>
                <c:pt idx="3">
                  <c:v>20</c:v>
                </c:pt>
                <c:pt idx="4">
                  <c:v>28</c:v>
                </c:pt>
                <c:pt idx="5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0-4BCE-A13F-4F9EF67AC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19985380458418"/>
          <c:y val="0.88768295507179251"/>
          <c:w val="0.75313020655026819"/>
          <c:h val="0.1123170449282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  <a:latin typeface="GT America" panose="00000500000000000000" pitchFamily="2" charset="0"/>
              </a:rPr>
              <a:t>Payout</a:t>
            </a:r>
          </a:p>
        </c:rich>
      </c:tx>
      <c:layout>
        <c:manualLayout>
          <c:xMode val="edge"/>
          <c:yMode val="edge"/>
          <c:x val="0.44487847188252694"/>
          <c:y val="0.13266680436108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433099781402329E-2"/>
          <c:y val="0.12896175716748101"/>
          <c:w val="0.88481047206055763"/>
          <c:h val="0.71075655350147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7294685990338E-3"/>
                  <c:y val="8.7559274871315332E-2"/>
                </c:manualLayout>
              </c:layout>
              <c:tx>
                <c:rich>
                  <a:bodyPr/>
                  <a:lstStyle/>
                  <a:p>
                    <a:fld id="{5AF60EFB-D06F-4FA9-A4CB-D0EBE227E307}" type="VALUE">
                      <a:rPr lang="en-US" sz="1600" b="1" smtClean="0">
                        <a:solidFill>
                          <a:schemeClr val="bg1"/>
                        </a:solidFill>
                        <a:latin typeface="GT America" panose="00000500000000000000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501-4954-99DB-9F3CBA0CF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"$"#,##0_);[Red]\("$"#,##0\)</c:formatCode>
                <c:ptCount val="1"/>
                <c:pt idx="0">
                  <c:v>74500000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1-4954-99DB-9F3CBA0CFD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154462655691074E-3"/>
                  <c:y val="8.348009580716757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rgbClr val="002554"/>
                        </a:solidFill>
                        <a:latin typeface="GT America" panose="00000500000000000000" pitchFamily="2" charset="0"/>
                      </a:rPr>
                      <a:t>$75,500,000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501-4954-99DB-9F3CBA0CF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"$"#,##0_);[Red]\("$"#,##0\)</c:formatCode>
                <c:ptCount val="1"/>
                <c:pt idx="0">
                  <c:v>77000000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1-4954-99DB-9F3CBA0CFD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8A97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257593573330914E-3"/>
                  <c:y val="8.6099859646793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T America" panose="00000500000000000000" pitchFamily="2" charset="0"/>
                        <a:ea typeface="+mn-ea"/>
                        <a:cs typeface="+mn-cs"/>
                      </a:defRPr>
                    </a:pPr>
                    <a:fld id="{1FD57D85-1C09-4265-BC32-347C4A21C358}" type="VALUE">
                      <a:rPr lang="en-US" sz="1600">
                        <a:solidFill>
                          <a:schemeClr val="tx1"/>
                        </a:solidFill>
                        <a:latin typeface="GT America" panose="00000500000000000000" pitchFamily="2" charset="0"/>
                      </a:rPr>
                      <a:pPr>
                        <a:defRPr>
                          <a:latin typeface="GT America" panose="000005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GT America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00724637681157"/>
                      <c:h val="7.042684342149471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501-4954-99DB-9F3CBA0CF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T America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"$"#,##0_);[Red]\("$"#,##0\)</c:formatCode>
                <c:ptCount val="1"/>
                <c:pt idx="0">
                  <c:v>79000000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01-4954-99DB-9F3CBA0CF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8361711"/>
        <c:axId val="2078360271"/>
      </c:barChart>
      <c:catAx>
        <c:axId val="207836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8360271"/>
        <c:crosses val="autoZero"/>
        <c:auto val="1"/>
        <c:lblAlgn val="ctr"/>
        <c:lblOffset val="100"/>
        <c:noMultiLvlLbl val="0"/>
      </c:catAx>
      <c:valAx>
        <c:axId val="2078360271"/>
        <c:scaling>
          <c:orientation val="minMax"/>
          <c:max val="80000000"/>
          <c:min val="7000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crossAx val="207836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51604315802347"/>
          <c:y val="0.89056549263194473"/>
          <c:w val="0.32287362861982666"/>
          <c:h val="8.35289553226805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GT America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0.2892</cdr:x>
      <cdr:y>0.27031</cdr:y>
    </cdr:from>
    <cdr:to>
      <cdr:x>0.41304</cdr:x>
      <cdr:y>0.36848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213DF8A-15A7-AA09-5354-81837F13F0CE}"/>
            </a:ext>
          </a:extLst>
        </cdr:cNvPr>
        <cdr:cNvSpPr txBox="1"/>
      </cdr:nvSpPr>
      <cdr:spPr>
        <a:xfrm xmlns:a="http://schemas.openxmlformats.org/drawingml/2006/main">
          <a:off x="3041073" y="1176193"/>
          <a:ext cx="1302327" cy="427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0.31906</cdr:x>
      <cdr:y>0.26633</cdr:y>
    </cdr:from>
    <cdr:to>
      <cdr:x>0.44027</cdr:x>
      <cdr:y>0.38573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797ADBC-0618-0627-274B-E5AA2837011B}"/>
            </a:ext>
          </a:extLst>
        </cdr:cNvPr>
        <cdr:cNvSpPr txBox="1"/>
      </cdr:nvSpPr>
      <cdr:spPr>
        <a:xfrm xmlns:a="http://schemas.openxmlformats.org/drawingml/2006/main">
          <a:off x="3355109" y="1158875"/>
          <a:ext cx="1274618" cy="519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GT America" panose="00000500000000000000" pitchFamily="2" charset="0"/>
            </a:rPr>
            <a:t>2361</a:t>
          </a:r>
        </a:p>
      </cdr:txBody>
    </cdr:sp>
  </cdr:relSizeAnchor>
  <cdr:relSizeAnchor xmlns:cdr="http://schemas.openxmlformats.org/drawingml/2006/chartDrawing">
    <cdr:from>
      <cdr:x>0.45872</cdr:x>
      <cdr:y>0.5</cdr:y>
    </cdr:from>
    <cdr:to>
      <cdr:x>0.54655</cdr:x>
      <cdr:y>0.60781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CEF17A1-6B45-1304-19E8-F3E823120E84}"/>
            </a:ext>
          </a:extLst>
        </cdr:cNvPr>
        <cdr:cNvSpPr txBox="1"/>
      </cdr:nvSpPr>
      <cdr:spPr>
        <a:xfrm xmlns:a="http://schemas.openxmlformats.org/drawingml/2006/main">
          <a:off x="4823691" y="2175669"/>
          <a:ext cx="923636" cy="469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0.48507</cdr:x>
      <cdr:y>0.5658</cdr:y>
    </cdr:from>
    <cdr:to>
      <cdr:x>0.57993</cdr:x>
      <cdr:y>0.67193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05BD591A-B591-8693-757D-731D7D98578B}"/>
            </a:ext>
          </a:extLst>
        </cdr:cNvPr>
        <cdr:cNvSpPr txBox="1"/>
      </cdr:nvSpPr>
      <cdr:spPr>
        <a:xfrm xmlns:a="http://schemas.openxmlformats.org/drawingml/2006/main">
          <a:off x="5100783" y="2461997"/>
          <a:ext cx="997527" cy="461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bg1"/>
              </a:solidFill>
              <a:latin typeface="GT America" panose="00000500000000000000" pitchFamily="2" charset="0"/>
            </a:rPr>
            <a:t>772</a:t>
          </a:r>
        </a:p>
      </cdr:txBody>
    </cdr:sp>
  </cdr:relSizeAnchor>
  <cdr:relSizeAnchor xmlns:cdr="http://schemas.openxmlformats.org/drawingml/2006/chartDrawing">
    <cdr:from>
      <cdr:x>0.6992</cdr:x>
      <cdr:y>0.44225</cdr:y>
    </cdr:from>
    <cdr:to>
      <cdr:x>0.77298</cdr:x>
      <cdr:y>0.58235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BFC390F0-35B6-AF31-690C-3F1258553092}"/>
            </a:ext>
          </a:extLst>
        </cdr:cNvPr>
        <cdr:cNvSpPr txBox="1"/>
      </cdr:nvSpPr>
      <cdr:spPr>
        <a:xfrm xmlns:a="http://schemas.openxmlformats.org/drawingml/2006/main">
          <a:off x="8001504" y="2332287"/>
          <a:ext cx="844327" cy="7388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bg1"/>
              </a:solidFill>
              <a:latin typeface="GT America" panose="00000500000000000000" pitchFamily="2" charset="0"/>
            </a:rPr>
            <a:t>999</a:t>
          </a:r>
        </a:p>
      </cdr:txBody>
    </cdr:sp>
  </cdr:relSizeAnchor>
  <cdr:relSizeAnchor xmlns:cdr="http://schemas.openxmlformats.org/drawingml/2006/chartDrawing">
    <cdr:from>
      <cdr:x>0.71042</cdr:x>
      <cdr:y>0.20228</cdr:y>
    </cdr:from>
    <cdr:to>
      <cdr:x>0.80967</cdr:x>
      <cdr:y>0.27445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601E6693-EFAF-AA6B-21C9-F89584E2CD94}"/>
            </a:ext>
          </a:extLst>
        </cdr:cNvPr>
        <cdr:cNvSpPr txBox="1"/>
      </cdr:nvSpPr>
      <cdr:spPr>
        <a:xfrm xmlns:a="http://schemas.openxmlformats.org/drawingml/2006/main">
          <a:off x="8129978" y="1066751"/>
          <a:ext cx="1135803" cy="380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GT America" panose="00000500000000000000" pitchFamily="2" charset="0"/>
            </a:rPr>
            <a:t>760</a:t>
          </a:r>
        </a:p>
      </cdr:txBody>
    </cdr:sp>
  </cdr:relSizeAnchor>
  <cdr:relSizeAnchor xmlns:cdr="http://schemas.openxmlformats.org/drawingml/2006/chartDrawing">
    <cdr:from>
      <cdr:x>0.59057</cdr:x>
      <cdr:y>0.08526</cdr:y>
    </cdr:from>
    <cdr:to>
      <cdr:x>0.66586</cdr:x>
      <cdr:y>0.16463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28DC432E-A77C-4478-8780-51E8C7D0735B}"/>
            </a:ext>
          </a:extLst>
        </cdr:cNvPr>
        <cdr:cNvSpPr txBox="1"/>
      </cdr:nvSpPr>
      <cdr:spPr>
        <a:xfrm xmlns:a="http://schemas.openxmlformats.org/drawingml/2006/main">
          <a:off x="6758375" y="449641"/>
          <a:ext cx="861625" cy="418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GT America" panose="00000500000000000000" pitchFamily="2" charset="0"/>
            </a:rPr>
            <a:t>523</a:t>
          </a:r>
        </a:p>
      </cdr:txBody>
    </cdr:sp>
  </cdr:relSizeAnchor>
  <cdr:relSizeAnchor xmlns:cdr="http://schemas.openxmlformats.org/drawingml/2006/chartDrawing">
    <cdr:from>
      <cdr:x>0.5</cdr:x>
      <cdr:y>0.04912</cdr:y>
    </cdr:from>
    <cdr:to>
      <cdr:x>0.56499</cdr:x>
      <cdr:y>0.11705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D18E3EB4-D409-5602-96D9-790442BA446D}"/>
            </a:ext>
          </a:extLst>
        </cdr:cNvPr>
        <cdr:cNvSpPr txBox="1"/>
      </cdr:nvSpPr>
      <cdr:spPr>
        <a:xfrm xmlns:a="http://schemas.openxmlformats.org/drawingml/2006/main">
          <a:off x="5721927" y="259052"/>
          <a:ext cx="743736" cy="358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GT America" panose="00000500000000000000" pitchFamily="2" charset="0"/>
            </a:rPr>
            <a:t>308</a:t>
          </a:r>
        </a:p>
      </cdr:txBody>
    </cdr:sp>
  </cdr:relSizeAnchor>
  <cdr:relSizeAnchor xmlns:cdr="http://schemas.openxmlformats.org/drawingml/2006/chartDrawing">
    <cdr:from>
      <cdr:x>0.44226</cdr:x>
      <cdr:y>0.04912</cdr:y>
    </cdr:from>
    <cdr:to>
      <cdr:x>0.50605</cdr:x>
      <cdr:y>0.14186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131493A2-CABD-2527-3CE2-E8D27E4C4326}"/>
            </a:ext>
          </a:extLst>
        </cdr:cNvPr>
        <cdr:cNvSpPr txBox="1"/>
      </cdr:nvSpPr>
      <cdr:spPr>
        <a:xfrm xmlns:a="http://schemas.openxmlformats.org/drawingml/2006/main">
          <a:off x="5061187" y="259052"/>
          <a:ext cx="730012" cy="489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bg1"/>
              </a:solidFill>
              <a:latin typeface="GT America" panose="00000500000000000000" pitchFamily="2" charset="0"/>
            </a:rPr>
            <a:t>259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0.6851</cdr:x>
      <cdr:y>0.13592</cdr:y>
    </cdr:from>
    <cdr:to>
      <cdr:x>0.85395</cdr:x>
      <cdr:y>0.22644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B2AAB2-3C08-0BA6-2370-F88F1AB6B6FD}"/>
            </a:ext>
          </a:extLst>
        </cdr:cNvPr>
        <cdr:cNvSpPr txBox="1"/>
      </cdr:nvSpPr>
      <cdr:spPr>
        <a:xfrm xmlns:a="http://schemas.openxmlformats.org/drawingml/2006/main">
          <a:off x="3083252" y="589726"/>
          <a:ext cx="759895" cy="3927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002554"/>
              </a:solidFill>
              <a:latin typeface="GT America" panose="00000500000000000000" pitchFamily="2" charset="0"/>
            </a:rPr>
            <a:t>2037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0.01578</cdr:x>
      <cdr:y>0</cdr:y>
    </cdr:from>
    <cdr:to>
      <cdr:x>1</cdr:x>
      <cdr:y>0.25072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B50BB7-DB2A-B043-158C-5A0704CE6250}"/>
            </a:ext>
          </a:extLst>
        </cdr:cNvPr>
        <cdr:cNvSpPr txBox="1"/>
      </cdr:nvSpPr>
      <cdr:spPr>
        <a:xfrm xmlns:a="http://schemas.openxmlformats.org/drawingml/2006/main">
          <a:off x="90054" y="0"/>
          <a:ext cx="5618019" cy="1217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kern="1200" dirty="0">
              <a:solidFill>
                <a:schemeClr val="bg1"/>
              </a:solidFill>
              <a:latin typeface="Century Gothic" panose="020B0502020202020204" pitchFamily="34" charset="0"/>
            </a:rPr>
            <a:t>Average # of Entries per Rodeo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0.66458</cdr:x>
      <cdr:y>0.16146</cdr:y>
    </cdr:from>
    <cdr:to>
      <cdr:x>0.83343</cdr:x>
      <cdr:y>0.25198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B2AAB2-3C08-0BA6-2370-F88F1AB6B6FD}"/>
            </a:ext>
          </a:extLst>
        </cdr:cNvPr>
        <cdr:cNvSpPr txBox="1"/>
      </cdr:nvSpPr>
      <cdr:spPr>
        <a:xfrm xmlns:a="http://schemas.openxmlformats.org/drawingml/2006/main">
          <a:off x="2690091" y="609600"/>
          <a:ext cx="683491" cy="341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600" b="1" kern="1200" dirty="0">
            <a:solidFill>
              <a:srgbClr val="002554"/>
            </a:solidFill>
            <a:latin typeface="GT America" panose="00000500000000000000" pitchFamily="2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0.56148</cdr:x>
      <cdr:y>0.34672</cdr:y>
    </cdr:from>
    <cdr:to>
      <cdr:x>0.65195</cdr:x>
      <cdr:y>0.42314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900C77-AAD0-7151-76E4-7B105B33CCAC}"/>
            </a:ext>
          </a:extLst>
        </cdr:cNvPr>
        <cdr:cNvSpPr txBox="1"/>
      </cdr:nvSpPr>
      <cdr:spPr>
        <a:xfrm xmlns:a="http://schemas.openxmlformats.org/drawingml/2006/main">
          <a:off x="5904345" y="1508702"/>
          <a:ext cx="951346" cy="332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0.31813</cdr:x>
      <cdr:y>0.2857</cdr:y>
    </cdr:from>
    <cdr:to>
      <cdr:x>0.42534</cdr:x>
      <cdr:y>0.36848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2D435DC-A85A-F810-C2B1-3B115340C4FD}"/>
            </a:ext>
          </a:extLst>
        </cdr:cNvPr>
        <cdr:cNvSpPr txBox="1"/>
      </cdr:nvSpPr>
      <cdr:spPr>
        <a:xfrm xmlns:a="http://schemas.openxmlformats.org/drawingml/2006/main">
          <a:off x="3391593" y="1480383"/>
          <a:ext cx="1142988" cy="428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Century Gothic" panose="020B0502020202020204" pitchFamily="34" charset="0"/>
            </a:rPr>
            <a:t>713</a:t>
          </a:r>
        </a:p>
      </cdr:txBody>
    </cdr:sp>
  </cdr:relSizeAnchor>
  <cdr:relSizeAnchor xmlns:cdr="http://schemas.openxmlformats.org/drawingml/2006/chartDrawing">
    <cdr:from>
      <cdr:x>0.65855</cdr:x>
      <cdr:y>0.57715</cdr:y>
    </cdr:from>
    <cdr:to>
      <cdr:x>0.72706</cdr:x>
      <cdr:y>0.67479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019A8977-DB08-EAD0-E4EB-754BD05F13D9}"/>
            </a:ext>
          </a:extLst>
        </cdr:cNvPr>
        <cdr:cNvSpPr txBox="1"/>
      </cdr:nvSpPr>
      <cdr:spPr>
        <a:xfrm xmlns:a="http://schemas.openxmlformats.org/drawingml/2006/main">
          <a:off x="7020842" y="2990552"/>
          <a:ext cx="730408" cy="505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42</a:t>
          </a:r>
        </a:p>
      </cdr:txBody>
    </cdr:sp>
  </cdr:relSizeAnchor>
  <cdr:relSizeAnchor xmlns:cdr="http://schemas.openxmlformats.org/drawingml/2006/chartDrawing">
    <cdr:from>
      <cdr:x>0.70784</cdr:x>
      <cdr:y>0.49902</cdr:y>
    </cdr:from>
    <cdr:to>
      <cdr:x>0.76844</cdr:x>
      <cdr:y>0.59197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978D073-1F6D-25D4-5786-C3DAE9E00898}"/>
            </a:ext>
          </a:extLst>
        </cdr:cNvPr>
        <cdr:cNvSpPr txBox="1"/>
      </cdr:nvSpPr>
      <cdr:spPr>
        <a:xfrm xmlns:a="http://schemas.openxmlformats.org/drawingml/2006/main">
          <a:off x="7546302" y="2585729"/>
          <a:ext cx="646061" cy="481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Century Gothic" panose="020B0502020202020204" pitchFamily="34" charset="0"/>
            </a:rPr>
            <a:t>28</a:t>
          </a:r>
        </a:p>
      </cdr:txBody>
    </cdr:sp>
  </cdr:relSizeAnchor>
  <cdr:relSizeAnchor xmlns:cdr="http://schemas.openxmlformats.org/drawingml/2006/chartDrawing">
    <cdr:from>
      <cdr:x>0.76907</cdr:x>
      <cdr:y>0.47654</cdr:y>
    </cdr:from>
    <cdr:to>
      <cdr:x>0.82792</cdr:x>
      <cdr:y>0.55902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AA21C4B7-A061-8296-3B19-35C1A3A97A3A}"/>
            </a:ext>
          </a:extLst>
        </cdr:cNvPr>
        <cdr:cNvSpPr txBox="1"/>
      </cdr:nvSpPr>
      <cdr:spPr>
        <a:xfrm xmlns:a="http://schemas.openxmlformats.org/drawingml/2006/main">
          <a:off x="8199111" y="2469240"/>
          <a:ext cx="627405" cy="427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Century Gothic" panose="020B0502020202020204" pitchFamily="34" charset="0"/>
            </a:rPr>
            <a:t>20</a:t>
          </a:r>
        </a:p>
      </cdr:txBody>
    </cdr:sp>
  </cdr:relSizeAnchor>
  <cdr:relSizeAnchor xmlns:cdr="http://schemas.openxmlformats.org/drawingml/2006/chartDrawing">
    <cdr:from>
      <cdr:x>0.75931</cdr:x>
      <cdr:y>0.40631</cdr:y>
    </cdr:from>
    <cdr:to>
      <cdr:x>0.81904</cdr:x>
      <cdr:y>0.48529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941F6669-7879-23C8-A6C8-2D3FD875A5EE}"/>
            </a:ext>
          </a:extLst>
        </cdr:cNvPr>
        <cdr:cNvSpPr txBox="1"/>
      </cdr:nvSpPr>
      <cdr:spPr>
        <a:xfrm xmlns:a="http://schemas.openxmlformats.org/drawingml/2006/main">
          <a:off x="8095081" y="2105358"/>
          <a:ext cx="636786" cy="409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chemeClr val="bg1"/>
              </a:solidFill>
              <a:latin typeface="Century Gothic" panose="020B0502020202020204" pitchFamily="34" charset="0"/>
            </a:rPr>
            <a:t>20</a:t>
          </a:r>
        </a:p>
      </cdr:txBody>
    </cdr:sp>
  </cdr:relSizeAnchor>
  <cdr:relSizeAnchor xmlns:cdr="http://schemas.openxmlformats.org/drawingml/2006/chartDrawing">
    <cdr:from>
      <cdr:x>0.80239</cdr:x>
      <cdr:y>0.35897</cdr:y>
    </cdr:from>
    <cdr:to>
      <cdr:x>0.85422</cdr:x>
      <cdr:y>0.44547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D6624791-967E-76F3-3B23-06F754FA918B}"/>
            </a:ext>
          </a:extLst>
        </cdr:cNvPr>
        <cdr:cNvSpPr txBox="1"/>
      </cdr:nvSpPr>
      <cdr:spPr>
        <a:xfrm xmlns:a="http://schemas.openxmlformats.org/drawingml/2006/main">
          <a:off x="8554351" y="1860024"/>
          <a:ext cx="552527" cy="44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1" kern="1200" dirty="0">
              <a:solidFill>
                <a:srgbClr val="002554"/>
              </a:solidFill>
              <a:latin typeface="Century Gothic" panose="020B0502020202020204" pitchFamily="34" charset="0"/>
            </a:rPr>
            <a:t>53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0.61932</cdr:x>
      <cdr:y>0.31207</cdr:y>
    </cdr:from>
    <cdr:to>
      <cdr:x>0.79318</cdr:x>
      <cdr:y>0.41435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8AD5B82-FC0D-AFA2-7EC5-02F75ADEF2A4}"/>
            </a:ext>
          </a:extLst>
        </cdr:cNvPr>
        <cdr:cNvSpPr txBox="1"/>
      </cdr:nvSpPr>
      <cdr:spPr>
        <a:xfrm xmlns:a="http://schemas.openxmlformats.org/drawingml/2006/main">
          <a:off x="5033869" y="1691014"/>
          <a:ext cx="1413134" cy="554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kern="1200" dirty="0">
              <a:solidFill>
                <a:srgbClr val="002554"/>
              </a:solidFill>
              <a:latin typeface="GT America" panose="00000500000000000000" pitchFamily="2" charset="0"/>
            </a:rPr>
            <a:t>83%</a:t>
          </a:r>
        </a:p>
      </cdr:txBody>
    </cdr:sp>
  </cdr:relSizeAnchor>
  <cdr:relSizeAnchor xmlns:cdr="http://schemas.openxmlformats.org/drawingml/2006/chartDrawing">
    <cdr:from>
      <cdr:x>0.26022</cdr:x>
      <cdr:y>0.09568</cdr:y>
    </cdr:from>
    <cdr:to>
      <cdr:x>0.35454</cdr:x>
      <cdr:y>0.16785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0A36F06-00B4-BFAD-E5E0-B6E2A18ABBE8}"/>
            </a:ext>
          </a:extLst>
        </cdr:cNvPr>
        <cdr:cNvSpPr txBox="1"/>
      </cdr:nvSpPr>
      <cdr:spPr>
        <a:xfrm xmlns:a="http://schemas.openxmlformats.org/drawingml/2006/main">
          <a:off x="2115105" y="518441"/>
          <a:ext cx="766633" cy="391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kern="1200" dirty="0">
              <a:solidFill>
                <a:srgbClr val="002554"/>
              </a:solidFill>
              <a:latin typeface="GT America" panose="00000500000000000000" pitchFamily="2" charset="0"/>
            </a:rPr>
            <a:t>9%</a:t>
          </a:r>
        </a:p>
      </cdr:txBody>
    </cdr:sp>
  </cdr:relSizeAnchor>
  <cdr:relSizeAnchor xmlns:cdr="http://schemas.openxmlformats.org/drawingml/2006/chartDrawing">
    <cdr:from>
      <cdr:x>0.37727</cdr:x>
      <cdr:y>0.04823</cdr:y>
    </cdr:from>
    <cdr:to>
      <cdr:x>0.45</cdr:x>
      <cdr:y>0.1018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DD259AF-D852-EE37-9F85-54A3EE5F52BD}"/>
            </a:ext>
          </a:extLst>
        </cdr:cNvPr>
        <cdr:cNvSpPr txBox="1"/>
      </cdr:nvSpPr>
      <cdr:spPr>
        <a:xfrm xmlns:a="http://schemas.openxmlformats.org/drawingml/2006/main">
          <a:off x="3066458" y="261328"/>
          <a:ext cx="591149" cy="290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kern="1200" dirty="0">
              <a:solidFill>
                <a:srgbClr val="002554"/>
              </a:solidFill>
              <a:latin typeface="GT America" panose="00000500000000000000" pitchFamily="2" charset="0"/>
            </a:rPr>
            <a:t>6%</a:t>
          </a:r>
        </a:p>
      </cdr:txBody>
    </cdr:sp>
  </cdr:relSizeAnchor>
  <cdr:relSizeAnchor xmlns:cdr="http://schemas.openxmlformats.org/drawingml/2006/chartDrawing">
    <cdr:from>
      <cdr:x>0.45032</cdr:x>
      <cdr:y>0.04131</cdr:y>
    </cdr:from>
    <cdr:to>
      <cdr:x>0.51396</cdr:x>
      <cdr:y>0.10275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6CDAE4EC-D915-47F4-6511-473DBCC365EE}"/>
            </a:ext>
          </a:extLst>
        </cdr:cNvPr>
        <cdr:cNvSpPr txBox="1"/>
      </cdr:nvSpPr>
      <cdr:spPr>
        <a:xfrm xmlns:a="http://schemas.openxmlformats.org/drawingml/2006/main">
          <a:off x="3872325" y="239211"/>
          <a:ext cx="547275" cy="355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700" b="1" kern="1200" dirty="0">
              <a:solidFill>
                <a:schemeClr val="bg1"/>
              </a:solidFill>
              <a:latin typeface="GT America" panose="00000500000000000000" pitchFamily="2" charset="0"/>
            </a:rPr>
            <a:t>2%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0.2766</cdr:x>
      <cdr:y>0.3914</cdr:y>
    </cdr:from>
    <cdr:to>
      <cdr:x>0.43372</cdr:x>
      <cdr:y>0.6086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054061A-3A1B-3FCE-7A29-B7148E879159}"/>
            </a:ext>
          </a:extLst>
        </cdr:cNvPr>
        <cdr:cNvSpPr txBox="1"/>
      </cdr:nvSpPr>
      <cdr:spPr>
        <a:xfrm xmlns:a="http://schemas.openxmlformats.org/drawingml/2006/main">
          <a:off x="1609724" y="16478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>
              <a:latin typeface="Franklin Gothic Medium Cond" panose="020B0606030402020204" pitchFamily="34" charset="0"/>
            </a:rPr>
            <a:t>REVENUE</a:t>
          </a:r>
        </a:p>
        <a:p xmlns:a="http://schemas.openxmlformats.org/drawingml/2006/main">
          <a:r>
            <a:rPr lang="en-US" sz="2000" b="1" dirty="0">
              <a:latin typeface="Franklin Gothic Medium Cond" panose="020B0606030402020204" pitchFamily="34" charset="0"/>
            </a:rPr>
            <a:t>$52.1M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0.25847</cdr:x>
      <cdr:y>0.45928</cdr:y>
    </cdr:from>
    <cdr:to>
      <cdr:x>0.42959</cdr:x>
      <cdr:y>0.67647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AC35F3F-9773-1CE0-CD6F-729C649E623E}"/>
            </a:ext>
          </a:extLst>
        </cdr:cNvPr>
        <cdr:cNvSpPr txBox="1"/>
      </cdr:nvSpPr>
      <cdr:spPr>
        <a:xfrm xmlns:a="http://schemas.openxmlformats.org/drawingml/2006/main">
          <a:off x="1381125" y="19335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0.25971</cdr:x>
      <cdr:y>0.3914</cdr:y>
    </cdr:from>
    <cdr:to>
      <cdr:x>0.42411</cdr:x>
      <cdr:y>0.6086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AF671AA-8800-5D8B-0974-3E5174B52503}"/>
            </a:ext>
          </a:extLst>
        </cdr:cNvPr>
        <cdr:cNvSpPr txBox="1"/>
      </cdr:nvSpPr>
      <cdr:spPr>
        <a:xfrm xmlns:a="http://schemas.openxmlformats.org/drawingml/2006/main">
          <a:off x="1387745" y="1647825"/>
          <a:ext cx="87848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>
              <a:latin typeface="Franklin Gothic Medium Cond" panose="020B0606030402020204" pitchFamily="34" charset="0"/>
            </a:rPr>
            <a:t>EXPENSE</a:t>
          </a:r>
        </a:p>
        <a:p xmlns:a="http://schemas.openxmlformats.org/drawingml/2006/main">
          <a:r>
            <a:rPr lang="en-US" sz="2000" b="1" dirty="0">
              <a:latin typeface="Franklin Gothic Medium Cond" panose="020B0606030402020204" pitchFamily="34" charset="0"/>
            </a:rPr>
            <a:t>$44.2M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8136ED-1728-44E0-A05A-F33E73487167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D2C5AB-82C8-48B6-90A2-2807146E1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4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4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6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2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8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9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36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Day 1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1 – Secretary System V3</a:t>
            </a:r>
          </a:p>
          <a:p>
            <a:pPr marL="349415" indent="-349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Welcomed Bradley Cole as a new support technician to assist Angela Maidt and Payden McIntyre</a:t>
            </a:r>
          </a:p>
          <a:p>
            <a:pPr marL="349415" indent="-349415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Had issues this summer with progressive rodeos and placing contestants in the correct order. Also had issues with handling team roping replacements. Both of those issues have been resolved.</a:t>
            </a:r>
          </a:p>
          <a:p>
            <a:pPr marL="349415" indent="-349415">
              <a:lnSpc>
                <a:spcPct val="115000"/>
              </a:lnSpc>
              <a:spcAft>
                <a:spcPts val="815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have had an online training session back in October. On Day 2 of convention we will have a live training session. We will continue to hold training sessions throughout the coming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901C7-4E38-104C-8245-0F4E9EF10A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7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88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6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00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0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7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89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5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30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39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40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0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1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150EA5-A286-014D-93F1-E61C95D748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63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5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88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77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975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80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456B3-DCB8-4222-6D26-82439208A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92C1D-3E46-7503-531C-E4ABCB3D1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0ADC-C363-AB82-C23A-DFFFE236F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2E75B-4E5B-4DF0-B4A7-3883CA9A0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4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9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84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18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3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0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C5AB-82C8-48B6-90A2-2807146E1D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9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D126-5F61-D680-E893-2E963F3DE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FD422-1930-21EB-6152-CF981DC96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761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FF77-7B88-F579-A55F-0326BA7A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DDB9B-D328-D4E9-A294-C2D8C6175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CE21A-E8EB-3050-578A-B1486F61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3E043-00D4-765A-F415-7DC36D0E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BAD27-8FAE-0E4A-237C-18E3F15C2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C3C6D-E6C3-EE83-0706-89D4327494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09AE2-8AD8-0272-5673-BC6A5C09A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F52AC-9AFD-6A91-8837-9CE5C758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5274B-179E-95CB-ACD4-49B124BB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458B-16A6-ED37-7116-19D5328B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22F9-EB0F-5AB1-7B04-4A44F89BF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9633E-4BC7-86C5-21A2-67E0F790E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52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DA2A-8B0A-AD86-FBA3-F8EDED71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C8F8-2D67-A758-4B5A-C1217F6D1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B44E6-DAA8-D4C0-46CE-0A5CFF51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B9C3-38B2-E94A-9EDD-E5133193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A239A-D5BA-09C9-C922-D9898F5D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2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A60C-7674-9E58-C33A-9A33E349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07738-CAA0-5B1B-3C5F-38E1C5E28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EA4CA-28AB-E6B8-2E74-1B0878327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6B772-64C9-F96C-95FA-62DA4EEF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6A7E9-E06C-3EC4-5519-A5810324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2680C-9CE4-0973-FC73-3E64CA95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09BA-DD32-9FBD-6FE3-37DA9C32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193BB-F292-94CE-E940-8C51707A1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EABA-4A95-31DF-BA5A-9A651FA99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492B4-3513-493F-5549-E04DF99D4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01D799-13E4-419F-66C1-51AB5970E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8640D-693D-E7FC-A66D-0E9741EB3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7990E-0410-661E-5CE6-2850AB66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AA6229-D433-EB2B-D6D4-2B5487B9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F021-C2FF-D269-A2E2-6F4565A7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30435-FDDF-BDFF-AF42-4F1FBEAB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ADC81-6A5A-FB84-956B-D6932431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8D8CD-0F8E-F513-34D5-AA3135EF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6BA17-F6A5-5B05-A59A-0781E4338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0F1F0-2833-C438-92E9-4D3128A3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65BA3-DA56-FC77-6AAB-F539035A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0F75A-79F9-C8BB-44CB-244890C9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1B04-BF16-66E6-7905-68265195B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ADE4A-F4E3-6D8F-CA77-7A0B76459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35EF4-AA02-4E83-F1FF-D7322CEA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0FA68-7588-F8DB-209D-764AF288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54E36-5B62-06C8-349E-D4E136D3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8F317-FB99-8156-51F0-56BC59D1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C2D86B-6BDB-16D3-CDAC-3F55BE89A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80B12-F8A4-04A4-EAAA-1C6E194B2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39E48-DA1F-FB61-950B-F8DA2DE8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C4EB78-86CC-5246-B34D-4D4226F5F3CD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23857-087A-BBCA-1493-76F15B8A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A2890-A401-7DDE-9042-DFE66D0D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C5C0A-D6E6-7E4E-B696-DF3D1EBD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5F08A-6BDE-5EFD-50BE-20E21E2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BC76E-DD62-4F70-2A3D-DF826127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97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06673-6185-EB18-BD2F-C1C733C65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93112-B0F9-95D9-78DE-0C35BA18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RODEO BY THE NUMBERS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1C60116C-A4C9-D490-0B5E-239589833D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2727" y="1219200"/>
          <a:ext cx="10661073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9775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B596-301D-0A88-0FAB-92DB3FDB2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EE16-CE30-D08F-311B-72B56E40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RODEO BY THE NUMBERS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1C8968F-AACC-93F0-C127-4F3A7E738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63840"/>
              </p:ext>
            </p:extLst>
          </p:nvPr>
        </p:nvGraphicFramePr>
        <p:xfrm>
          <a:off x="397163" y="1027906"/>
          <a:ext cx="11055928" cy="512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843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956B-A4BC-835A-33C2-B09F4DF24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7CB8-52E4-E856-9C10-505E1757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TURNOUTS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B1D1967-7AB5-5B09-3D64-3B5609518C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5333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12479A0-7E84-1D45-E444-FD8362B0664A}"/>
              </a:ext>
            </a:extLst>
          </p:cNvPr>
          <p:cNvGraphicFramePr/>
          <p:nvPr/>
        </p:nvGraphicFramePr>
        <p:xfrm>
          <a:off x="1671782" y="895927"/>
          <a:ext cx="8599054" cy="579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5632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CD64-930E-633F-0FB7-1F3B4CB2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5788-07CA-62ED-A6EF-894C9F7C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050" cy="4667250"/>
          </a:xfrm>
        </p:spPr>
        <p:txBody>
          <a:bodyPr/>
          <a:lstStyle/>
          <a:p>
            <a:r>
              <a:rPr lang="en-US" sz="3200" dirty="0"/>
              <a:t>Increased approved events</a:t>
            </a:r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/>
              <a:t>Increased entries</a:t>
            </a:r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dirty="0"/>
              <a:t>Increased permits</a:t>
            </a:r>
          </a:p>
          <a:p>
            <a:r>
              <a:rPr lang="en-US" sz="3200" dirty="0"/>
              <a:t>Increased total payout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A557A-8574-842A-4BD4-177E3D89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40" y="980203"/>
            <a:ext cx="4365125" cy="489759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088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648-03E3-CF89-4D0A-530FCD8FF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9063"/>
            <a:ext cx="9144000" cy="2387600"/>
          </a:xfrm>
        </p:spPr>
        <p:txBody>
          <a:bodyPr/>
          <a:lstStyle/>
          <a:p>
            <a:r>
              <a:rPr lang="en-US" dirty="0"/>
              <a:t>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32246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6E81-266D-D493-C1E7-656DFAE6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684F-EB67-CD6F-FD0C-330FDE49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49" y="1928813"/>
            <a:ext cx="5981701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Addition of Application Support Technician </a:t>
            </a:r>
          </a:p>
          <a:p>
            <a:r>
              <a:rPr lang="en-US" sz="3200" dirty="0"/>
              <a:t>Challenging summer with significant progress</a:t>
            </a:r>
          </a:p>
          <a:p>
            <a:r>
              <a:rPr lang="en-US" sz="3200" dirty="0"/>
              <a:t>Upcoming Secretary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5F9E4-EB0D-B3CB-732F-C3F36A9C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1823213"/>
            <a:ext cx="4518439" cy="346481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27AFB0-D92B-1436-F489-18992D726C78}"/>
              </a:ext>
            </a:extLst>
          </p:cNvPr>
          <p:cNvSpPr txBox="1">
            <a:spLocks/>
          </p:cNvSpPr>
          <p:nvPr/>
        </p:nvSpPr>
        <p:spPr>
          <a:xfrm>
            <a:off x="590549" y="497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SECRECTARY SYSTEM V3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0057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EA2DC-FA62-66CD-CD2F-18DB680D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499A-16FE-AD08-2C98-F10BD591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7" y="365125"/>
            <a:ext cx="10515600" cy="1325563"/>
          </a:xfrm>
        </p:spPr>
        <p:txBody>
          <a:bodyPr/>
          <a:lstStyle/>
          <a:p>
            <a:r>
              <a:rPr lang="en-US" dirty="0"/>
              <a:t>PROFESSIONAL BUSINESS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981D-074B-99BB-E6C8-D8CAC73C5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27" y="1832928"/>
            <a:ext cx="6526177" cy="4351338"/>
          </a:xfrm>
        </p:spPr>
        <p:txBody>
          <a:bodyPr/>
          <a:lstStyle/>
          <a:p>
            <a:r>
              <a:rPr lang="en-US" sz="3200" dirty="0"/>
              <a:t>Launched a new online PBJ</a:t>
            </a:r>
          </a:p>
          <a:p>
            <a:r>
              <a:rPr lang="en-US" sz="3200" dirty="0"/>
              <a:t>Initial basic release with evolution</a:t>
            </a:r>
          </a:p>
          <a:p>
            <a:r>
              <a:rPr lang="en-US" sz="3200" dirty="0"/>
              <a:t>Combines ground rules and entry information </a:t>
            </a:r>
          </a:p>
          <a:p>
            <a:r>
              <a:rPr lang="en-US" sz="3200" dirty="0"/>
              <a:t>Provides more timely updates</a:t>
            </a:r>
          </a:p>
          <a:p>
            <a:r>
              <a:rPr lang="en-US" sz="3200" dirty="0"/>
              <a:t>Mobile-friendly for easy access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B897C-17D7-D3AE-9D1E-D5536FB5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08788" y="1607929"/>
            <a:ext cx="2218079" cy="45763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286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620A3-89D0-D764-2952-C51F6ECF1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AB7A-7219-44BB-A302-D2495C68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AS/400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ABD30-2706-3739-74A4-97F1F601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792"/>
            <a:ext cx="5532120" cy="4851083"/>
          </a:xfrm>
        </p:spPr>
        <p:txBody>
          <a:bodyPr>
            <a:normAutofit fontScale="92500"/>
          </a:bodyPr>
          <a:lstStyle/>
          <a:p>
            <a:r>
              <a:rPr lang="en-US" sz="3500" dirty="0"/>
              <a:t>Items nearing completion</a:t>
            </a:r>
          </a:p>
          <a:p>
            <a:pPr lvl="1"/>
            <a:r>
              <a:rPr lang="en-US" sz="3500" dirty="0"/>
              <a:t>Stock management</a:t>
            </a:r>
          </a:p>
          <a:p>
            <a:pPr lvl="1"/>
            <a:r>
              <a:rPr lang="en-US" sz="3500" dirty="0"/>
              <a:t>Rodeo approvals</a:t>
            </a:r>
          </a:p>
          <a:p>
            <a:pPr lvl="1"/>
            <a:r>
              <a:rPr lang="en-US" sz="3500" dirty="0"/>
              <a:t>Judging</a:t>
            </a:r>
          </a:p>
          <a:p>
            <a:pPr lvl="1"/>
            <a:r>
              <a:rPr lang="en-US" sz="3500" dirty="0"/>
              <a:t>Qualifications</a:t>
            </a:r>
          </a:p>
          <a:p>
            <a:r>
              <a:rPr lang="en-US" sz="3500" dirty="0"/>
              <a:t>Items completed</a:t>
            </a:r>
          </a:p>
          <a:p>
            <a:pPr lvl="1"/>
            <a:r>
              <a:rPr lang="en-US" sz="3500" dirty="0"/>
              <a:t>Online doctor releases</a:t>
            </a:r>
          </a:p>
          <a:p>
            <a:pPr lvl="1"/>
            <a:r>
              <a:rPr lang="en-US" sz="3500" dirty="0"/>
              <a:t>Business Journal</a:t>
            </a:r>
          </a:p>
          <a:p>
            <a:pPr lvl="1"/>
            <a:r>
              <a:rPr lang="en-US" sz="3500" dirty="0"/>
              <a:t>Reporting</a:t>
            </a:r>
          </a:p>
          <a:p>
            <a:endParaRPr lang="en-US" dirty="0"/>
          </a:p>
        </p:txBody>
      </p:sp>
      <p:pic>
        <p:nvPicPr>
          <p:cNvPr id="6" name="Picture 5" descr="A computer screen with a red circle around it&#10;&#10;Description automatically generated">
            <a:extLst>
              <a:ext uri="{FF2B5EF4-FFF2-40B4-BE49-F238E27FC236}">
                <a16:creationId xmlns:a16="http://schemas.microsoft.com/office/drawing/2014/main" id="{81820F36-B6C9-D7F3-CB00-1A56A96D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27906"/>
            <a:ext cx="4905180" cy="49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73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52FF4-3BFA-6BE9-0A54-E4CBCCC5E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4EBF-4CA9-3B1B-22E5-C2EB601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3C3C-7902-0B52-1978-001AF53B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41537"/>
            <a:ext cx="5040662" cy="4351338"/>
          </a:xfrm>
        </p:spPr>
        <p:txBody>
          <a:bodyPr/>
          <a:lstStyle/>
          <a:p>
            <a:r>
              <a:rPr lang="en-US" dirty="0"/>
              <a:t>Successfully moved to new facility</a:t>
            </a:r>
          </a:p>
          <a:p>
            <a:r>
              <a:rPr lang="en-US" dirty="0"/>
              <a:t>Built with security first in mind</a:t>
            </a:r>
          </a:p>
          <a:p>
            <a:r>
              <a:rPr lang="en-US" dirty="0"/>
              <a:t>Updated to the latest software and hardware</a:t>
            </a:r>
          </a:p>
          <a:p>
            <a:r>
              <a:rPr lang="en-US" dirty="0"/>
              <a:t>Scalable to grow with the PRCA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389FF-0809-4B2F-EF91-78B7E712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8" y="2141536"/>
            <a:ext cx="5474495" cy="3649663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8728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648-03E3-CF89-4D0A-530FCD8FF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8638"/>
            <a:ext cx="9144000" cy="2387600"/>
          </a:xfrm>
        </p:spPr>
        <p:txBody>
          <a:bodyPr/>
          <a:lstStyle/>
          <a:p>
            <a:r>
              <a:rPr lang="en-US" dirty="0"/>
              <a:t>PRORODEO </a:t>
            </a:r>
            <a:br>
              <a:rPr lang="en-US" dirty="0"/>
            </a:br>
            <a:r>
              <a:rPr lang="en-US" dirty="0"/>
              <a:t>HALL OF FAME </a:t>
            </a:r>
          </a:p>
        </p:txBody>
      </p:sp>
    </p:spTree>
    <p:extLst>
      <p:ext uri="{BB962C8B-B14F-4D97-AF65-F5344CB8AC3E}">
        <p14:creationId xmlns:p14="http://schemas.microsoft.com/office/powerpoint/2010/main" val="3300125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elcome to state of price&#10;&#10;AI-generated content may be incorrect.">
            <a:extLst>
              <a:ext uri="{FF2B5EF4-FFF2-40B4-BE49-F238E27FC236}">
                <a16:creationId xmlns:a16="http://schemas.microsoft.com/office/drawing/2014/main" id="{FE766906-5481-1C4D-7F0D-EEE90A893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66"/>
            <a:ext cx="12202802" cy="68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0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6E81-266D-D493-C1E7-656DFAE6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CCC9-EC24-4937-355B-C92DD6320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8424"/>
            <a:ext cx="10515600" cy="1325563"/>
          </a:xfrm>
        </p:spPr>
        <p:txBody>
          <a:bodyPr/>
          <a:lstStyle/>
          <a:p>
            <a:r>
              <a:rPr lang="en-US" dirty="0"/>
              <a:t>2025 INDUCTION CEREMONY </a:t>
            </a:r>
          </a:p>
        </p:txBody>
      </p:sp>
      <p:pic>
        <p:nvPicPr>
          <p:cNvPr id="5" name="Content Placeholder 4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8EB535AE-ED6E-E0FA-1646-6E8BCE471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405073">
            <a:off x="7067576" y="1487045"/>
            <a:ext cx="4138404" cy="2758936"/>
          </a:xfrm>
          <a:ln w="25400">
            <a:solidFill>
              <a:srgbClr val="FFFFFF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B637C7-9593-A1F5-43CD-313FEA3F0929}"/>
              </a:ext>
            </a:extLst>
          </p:cNvPr>
          <p:cNvSpPr txBox="1"/>
          <p:nvPr/>
        </p:nvSpPr>
        <p:spPr>
          <a:xfrm>
            <a:off x="638175" y="2201465"/>
            <a:ext cx="56007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Class of 11 Inductees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Induction Revenue - $250,000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440 for the Cowboy Ball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549 for the Induction Ceremony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rgbClr val="E8E8E8"/>
                </a:solidFill>
                <a:latin typeface="Century Gothic" panose="020B0502020202020204" pitchFamily="34" charset="0"/>
              </a:rPr>
              <a:t>U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pgraded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current inductee case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379D8-8438-EEAB-3AE3-EBD1AA36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2" y="3567499"/>
            <a:ext cx="4149436" cy="3112077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05511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1A77-AADA-77A1-0984-92CD3CE37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C97B-0E27-E7D6-BF32-186057E4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A7540-66AA-AD9E-3161-748B42F54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1525" cy="4351338"/>
          </a:xfrm>
        </p:spPr>
        <p:txBody>
          <a:bodyPr>
            <a:normAutofit/>
          </a:bodyPr>
          <a:lstStyle/>
          <a:p>
            <a:r>
              <a:rPr lang="en-US" dirty="0"/>
              <a:t>Hall of Fame through mid-November</a:t>
            </a:r>
          </a:p>
          <a:p>
            <a:pPr lvl="1"/>
            <a:r>
              <a:rPr lang="en-US" sz="2800" dirty="0"/>
              <a:t>12,269 paid admissions</a:t>
            </a:r>
          </a:p>
          <a:p>
            <a:pPr lvl="1"/>
            <a:r>
              <a:rPr lang="en-US" sz="2800" dirty="0"/>
              <a:t>$116,000 gift shop sales</a:t>
            </a:r>
            <a:endParaRPr lang="en-US" dirty="0"/>
          </a:p>
          <a:p>
            <a:r>
              <a:rPr lang="en-US" dirty="0"/>
              <a:t>Social Media Growth </a:t>
            </a:r>
          </a:p>
          <a:p>
            <a:pPr lvl="1"/>
            <a:r>
              <a:rPr lang="en-US" sz="2800" dirty="0"/>
              <a:t>Facebook: Interactions increased 111% over 2024</a:t>
            </a:r>
          </a:p>
          <a:p>
            <a:pPr lvl="1"/>
            <a:r>
              <a:rPr lang="en-US" sz="2800" dirty="0"/>
              <a:t>Instagram: Followers increased 9% since February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4AE57-16BA-C64B-A99D-2EC2268F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4342">
            <a:off x="8559274" y="1833434"/>
            <a:ext cx="2204977" cy="3429000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3441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6F281-E544-F9B6-B938-9171511B6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500D6-BF72-3900-6AD3-6B988BAE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937" y="2583434"/>
            <a:ext cx="4283259" cy="337495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C7CAB3-175A-3E23-74A0-72EF00A0F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937" y="619696"/>
            <a:ext cx="4295002" cy="182880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0105D-A56B-E3AE-4AFC-78F54DB1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HIGHLIGHTS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91A4-2B61-4EAE-B39E-8D76F71A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4876" cy="4351338"/>
          </a:xfrm>
        </p:spPr>
        <p:txBody>
          <a:bodyPr/>
          <a:lstStyle/>
          <a:p>
            <a:r>
              <a:rPr lang="en-US" dirty="0"/>
              <a:t>Contributor to the Ronald Reagan Library exhibit on Cowboys</a:t>
            </a:r>
          </a:p>
          <a:p>
            <a:r>
              <a:rPr lang="en-US" dirty="0"/>
              <a:t>Three New Partners</a:t>
            </a:r>
          </a:p>
          <a:p>
            <a:pPr lvl="1"/>
            <a:r>
              <a:rPr lang="en-US" dirty="0"/>
              <a:t>Tractor Supply </a:t>
            </a:r>
          </a:p>
          <a:p>
            <a:pPr lvl="1"/>
            <a:r>
              <a:rPr lang="en-US" dirty="0"/>
              <a:t>ProHats </a:t>
            </a:r>
          </a:p>
          <a:p>
            <a:pPr lvl="1"/>
            <a:r>
              <a:rPr lang="en-US" dirty="0"/>
              <a:t>Runyon’s Fine Furniture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0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84867-768E-6712-46F4-229234AE6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1C63-F371-B345-CC84-2A3ADEC3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NFR BANNER DISPLAY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D9D81-C71F-6A3D-A5EA-18C2A879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55" y="1690688"/>
            <a:ext cx="6544425" cy="4351338"/>
          </a:xfrm>
        </p:spPr>
        <p:txBody>
          <a:bodyPr/>
          <a:lstStyle/>
          <a:p>
            <a:r>
              <a:rPr lang="en-US" dirty="0"/>
              <a:t>New initiative for 2025 in partnership with Las Vegas Events </a:t>
            </a:r>
          </a:p>
          <a:p>
            <a:r>
              <a:rPr lang="en-US" dirty="0"/>
              <a:t>22 participating rodeo committees</a:t>
            </a:r>
          </a:p>
          <a:p>
            <a:r>
              <a:rPr lang="en-US" dirty="0"/>
              <a:t>Banners will be displayed on TMC concourse</a:t>
            </a:r>
          </a:p>
          <a:p>
            <a:r>
              <a:rPr lang="en-US" dirty="0"/>
              <a:t>Two-year commitment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C3ACA-9D10-C04E-F058-AF3BF421F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49" y="2451936"/>
            <a:ext cx="3394048" cy="292621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7558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3D90-85A4-6738-D8C8-08B5C55D3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4A8C-D5E0-0571-2BD4-62F1B0E5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NFR BANNER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02A7-74F4-816F-982B-D89AA57FC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 you to the committees that supported this new initiative: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200" dirty="0"/>
              <a:t>Austin, TX</a:t>
            </a:r>
          </a:p>
          <a:p>
            <a:pPr lvl="1"/>
            <a:r>
              <a:rPr lang="en-US" sz="2200" dirty="0"/>
              <a:t>Caldwell, ID			 </a:t>
            </a:r>
          </a:p>
          <a:p>
            <a:pPr lvl="1"/>
            <a:r>
              <a:rPr lang="en-US" sz="2200" dirty="0"/>
              <a:t>Cheyenne, WY</a:t>
            </a:r>
          </a:p>
          <a:p>
            <a:pPr lvl="1"/>
            <a:r>
              <a:rPr lang="en-US" sz="2200" dirty="0"/>
              <a:t>Clovis, CA </a:t>
            </a:r>
          </a:p>
          <a:p>
            <a:pPr lvl="1"/>
            <a:r>
              <a:rPr lang="en-US" sz="2200" dirty="0"/>
              <a:t>Denver, CO</a:t>
            </a:r>
          </a:p>
          <a:p>
            <a:pPr lvl="1"/>
            <a:r>
              <a:rPr lang="en-US" sz="2200" dirty="0"/>
              <a:t>Dodge City, KS</a:t>
            </a:r>
          </a:p>
          <a:p>
            <a:pPr lvl="1"/>
            <a:r>
              <a:rPr lang="en-US" sz="2200" dirty="0"/>
              <a:t>Franklin, TN</a:t>
            </a:r>
          </a:p>
          <a:p>
            <a:pPr marL="457200" lvl="1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1385E-2FF0-7F60-9BD3-7796D8B1C7B5}"/>
              </a:ext>
            </a:extLst>
          </p:cNvPr>
          <p:cNvSpPr txBox="1"/>
          <p:nvPr/>
        </p:nvSpPr>
        <p:spPr>
          <a:xfrm>
            <a:off x="7801897" y="3073165"/>
            <a:ext cx="364374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Salt Lake, City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 Antonio, TX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Salinas, 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Santa Barbara, CA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Santa Maria, CA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St. Paul, 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Tucson, AZ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Uvalde, TX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D7D94-43A6-5194-4571-CE68342C4950}"/>
              </a:ext>
            </a:extLst>
          </p:cNvPr>
          <p:cNvSpPr txBox="1"/>
          <p:nvPr/>
        </p:nvSpPr>
        <p:spPr>
          <a:xfrm>
            <a:off x="4208206" y="3150109"/>
            <a:ext cx="359369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Gunnison, CO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Lovington, NM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Ogden, UT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Pendleton, OR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Prescott, AZ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Red Bluff, CA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Redding, CA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63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648-03E3-CF89-4D0A-530FCD8FF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E72B1-4009-927F-9C03-FFC31B6F4F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ED3C-4547-E35A-E528-6836D19F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PROJECTED</a:t>
            </a:r>
            <a:br>
              <a:rPr lang="en-US" dirty="0"/>
            </a:br>
            <a:r>
              <a:rPr lang="en-US" sz="2800" dirty="0"/>
              <a:t>CONSOLIDATED REVENUE TREND ($ IN MILLIONS)</a:t>
            </a:r>
            <a:endParaRPr lang="en-US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735D988-6389-326A-951B-D0B0BE808CD5}"/>
              </a:ext>
            </a:extLst>
          </p:cNvPr>
          <p:cNvGraphicFramePr>
            <a:graphicFrameLocks/>
          </p:cNvGraphicFramePr>
          <p:nvPr/>
        </p:nvGraphicFramePr>
        <p:xfrm>
          <a:off x="957263" y="1690688"/>
          <a:ext cx="10091738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4013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6E81-266D-D493-C1E7-656DFAE6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CCC9-EC24-4937-355B-C92DD632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PROJECTED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01A415-4253-40AA-8C75-8432A051E22A}"/>
              </a:ext>
            </a:extLst>
          </p:cNvPr>
          <p:cNvGraphicFramePr>
            <a:graphicFrameLocks/>
          </p:cNvGraphicFramePr>
          <p:nvPr/>
        </p:nvGraphicFramePr>
        <p:xfrm>
          <a:off x="600074" y="1495424"/>
          <a:ext cx="5495925" cy="421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3A2A4E-C3C1-44C5-9E0B-B382B7868498}"/>
              </a:ext>
            </a:extLst>
          </p:cNvPr>
          <p:cNvGraphicFramePr>
            <a:graphicFrameLocks/>
          </p:cNvGraphicFramePr>
          <p:nvPr/>
        </p:nvGraphicFramePr>
        <p:xfrm>
          <a:off x="6096000" y="1495424"/>
          <a:ext cx="5343525" cy="421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45716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648-03E3-CF89-4D0A-530FCD8FF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COMMUNICATIONS &amp; MARKETING</a:t>
            </a:r>
          </a:p>
        </p:txBody>
      </p:sp>
    </p:spTree>
    <p:extLst>
      <p:ext uri="{BB962C8B-B14F-4D97-AF65-F5344CB8AC3E}">
        <p14:creationId xmlns:p14="http://schemas.microsoft.com/office/powerpoint/2010/main" val="264561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26E81-266D-D493-C1E7-656DFAE6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CCC9-EC24-4937-355B-C92DD632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684F-EB67-CD6F-FD0C-330FDE49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7892" cy="4351338"/>
          </a:xfrm>
        </p:spPr>
        <p:txBody>
          <a:bodyPr>
            <a:normAutofit/>
          </a:bodyPr>
          <a:lstStyle/>
          <a:p>
            <a:r>
              <a:rPr lang="en-US" dirty="0"/>
              <a:t>Revamped PRORODEO Sports News</a:t>
            </a:r>
          </a:p>
          <a:p>
            <a:pPr lvl="1"/>
            <a:r>
              <a:rPr lang="en-US" dirty="0"/>
              <a:t>Cover features</a:t>
            </a:r>
          </a:p>
          <a:p>
            <a:pPr lvl="1"/>
            <a:r>
              <a:rPr lang="en-US" dirty="0"/>
              <a:t>Stories over stats</a:t>
            </a:r>
          </a:p>
          <a:p>
            <a:pPr lvl="1"/>
            <a:r>
              <a:rPr lang="en-US" dirty="0"/>
              <a:t>Highlighting rodeos big and small</a:t>
            </a:r>
          </a:p>
          <a:p>
            <a:r>
              <a:rPr lang="en-US" dirty="0"/>
              <a:t>Digital PSN flexibility to include rodeo coverage/timely features</a:t>
            </a:r>
          </a:p>
          <a:p>
            <a:r>
              <a:rPr lang="en-US" dirty="0"/>
              <a:t>Use cross promotion of our stars with celebrities to promote PRORODEO</a:t>
            </a:r>
          </a:p>
          <a:p>
            <a:r>
              <a:rPr lang="en-US" dirty="0"/>
              <a:t>Chute Bosses weekly recaps</a:t>
            </a:r>
          </a:p>
        </p:txBody>
      </p:sp>
      <p:pic>
        <p:nvPicPr>
          <p:cNvPr id="5" name="Picture 4" descr="A magazine cover with a person on a horse holding a flag&#10;&#10;AI-generated content may be incorrect.">
            <a:extLst>
              <a:ext uri="{FF2B5EF4-FFF2-40B4-BE49-F238E27FC236}">
                <a16:creationId xmlns:a16="http://schemas.microsoft.com/office/drawing/2014/main" id="{7E96A897-3D60-72DC-1246-537E877C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083" y="1825625"/>
            <a:ext cx="3058702" cy="39717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976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BF32-3C98-E502-2F0B-231050E4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2FD3-0F0F-1164-231B-57B0177DE1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dirty="0"/>
              <a:t>TOM GLAUSE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939A350-C84C-2722-47FF-08C165B2C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5400" dirty="0"/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3292678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2A1CA-53AD-266B-FB2B-B098FB53A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7781-B473-3BB4-787F-2956BF40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86EE-6923-3CCA-C064-0157F5D77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4" y="1825625"/>
            <a:ext cx="6563734" cy="4351338"/>
          </a:xfrm>
        </p:spPr>
        <p:txBody>
          <a:bodyPr/>
          <a:lstStyle/>
          <a:p>
            <a:r>
              <a:rPr lang="en-US" dirty="0"/>
              <a:t>Continued elevation of our brand and athletes</a:t>
            </a:r>
          </a:p>
          <a:p>
            <a:pPr lvl="1"/>
            <a:r>
              <a:rPr lang="en-US" dirty="0"/>
              <a:t>FFA National Convention</a:t>
            </a:r>
          </a:p>
          <a:p>
            <a:pPr lvl="1"/>
            <a:r>
              <a:rPr lang="en-US" dirty="0"/>
              <a:t>Arizona Cardinals</a:t>
            </a:r>
          </a:p>
          <a:p>
            <a:pPr lvl="1"/>
            <a:r>
              <a:rPr lang="en-US" dirty="0"/>
              <a:t>NASCAR/RCR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PRORODEO Community Outreach</a:t>
            </a:r>
          </a:p>
          <a:p>
            <a:pPr lvl="1"/>
            <a:r>
              <a:rPr lang="en-US" dirty="0"/>
              <a:t>Newspaper ads &amp; Promotion </a:t>
            </a:r>
          </a:p>
          <a:p>
            <a:pPr lvl="1"/>
            <a:r>
              <a:rPr lang="en-US" dirty="0"/>
              <a:t>NFR watch parties</a:t>
            </a:r>
          </a:p>
        </p:txBody>
      </p:sp>
      <p:pic>
        <p:nvPicPr>
          <p:cNvPr id="5" name="Picture 4" descr="A group of people posing for a photo">
            <a:extLst>
              <a:ext uri="{FF2B5EF4-FFF2-40B4-BE49-F238E27FC236}">
                <a16:creationId xmlns:a16="http://schemas.microsoft.com/office/drawing/2014/main" id="{1E5A082E-5530-208C-5389-4CF4E665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61" t="15202" r="2690" b="7783"/>
          <a:stretch>
            <a:fillRect/>
          </a:stretch>
        </p:blipFill>
        <p:spPr>
          <a:xfrm>
            <a:off x="7619526" y="479468"/>
            <a:ext cx="3532177" cy="212856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0" name="Picture 9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47C2F249-9148-BE74-4A2D-A5C74B75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30" t="14471" r="13370" b="5530"/>
          <a:stretch>
            <a:fillRect/>
          </a:stretch>
        </p:blipFill>
        <p:spPr>
          <a:xfrm>
            <a:off x="7619526" y="2773760"/>
            <a:ext cx="3532177" cy="29524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9113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316EF-804B-21F9-A8D4-1ED76A55A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5B17-0CC6-0CE3-ACB1-8BB10027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NFR WATCH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A4512-1C57-C1BA-A05B-FDF15261D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4" y="1356360"/>
            <a:ext cx="6563734" cy="53492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Snake River / Caldwell Night Rodeo</a:t>
            </a:r>
          </a:p>
          <a:p>
            <a:r>
              <a:rPr lang="en-US" dirty="0"/>
              <a:t>Sitting Bull Stampede</a:t>
            </a:r>
          </a:p>
          <a:p>
            <a:r>
              <a:rPr lang="en-US" dirty="0"/>
              <a:t>Tri-State Rodeo</a:t>
            </a:r>
          </a:p>
          <a:p>
            <a:r>
              <a:rPr lang="en-US" dirty="0"/>
              <a:t>Clovis, CA </a:t>
            </a:r>
          </a:p>
          <a:p>
            <a:r>
              <a:rPr lang="en-US" dirty="0"/>
              <a:t>Southeastern Livestock Exposition</a:t>
            </a:r>
          </a:p>
          <a:p>
            <a:r>
              <a:rPr lang="en-US" dirty="0"/>
              <a:t>Cedar County (NE) PRCA Rodeo</a:t>
            </a:r>
          </a:p>
          <a:p>
            <a:r>
              <a:rPr lang="en-US" dirty="0"/>
              <a:t>Buffalo Bill Sheridan WYO Rodeo</a:t>
            </a:r>
          </a:p>
          <a:p>
            <a:r>
              <a:rPr lang="en-US" dirty="0"/>
              <a:t>Pendleton Roundup</a:t>
            </a:r>
          </a:p>
          <a:p>
            <a:r>
              <a:rPr lang="en-US" dirty="0"/>
              <a:t>Corn Palace Stampede</a:t>
            </a:r>
          </a:p>
          <a:p>
            <a:r>
              <a:rPr lang="en-US" dirty="0"/>
              <a:t>NFR Open at the Pikes Peak or Bust</a:t>
            </a:r>
          </a:p>
          <a:p>
            <a:r>
              <a:rPr lang="en-US" dirty="0"/>
              <a:t>Cle Elum Rodeo / Bares and Broncs</a:t>
            </a:r>
          </a:p>
        </p:txBody>
      </p:sp>
      <p:pic>
        <p:nvPicPr>
          <p:cNvPr id="4" name="Picture 3" descr="A poster of a cowboy&#10;&#10;AI-generated content may be incorrect.">
            <a:extLst>
              <a:ext uri="{FF2B5EF4-FFF2-40B4-BE49-F238E27FC236}">
                <a16:creationId xmlns:a16="http://schemas.microsoft.com/office/drawing/2014/main" id="{CAEE976C-73BA-190B-E451-320C7828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9026" y="1150378"/>
            <a:ext cx="3731704" cy="502658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7553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35523-1DA9-58B5-65D8-2EDD22710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A180-0842-63C3-BCC0-D17914C1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 AND RETAIL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88F14-90DF-BB75-6C35-89F182A79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4" y="1825625"/>
            <a:ext cx="5257978" cy="4351338"/>
          </a:xfrm>
        </p:spPr>
        <p:txBody>
          <a:bodyPr/>
          <a:lstStyle/>
          <a:p>
            <a:r>
              <a:rPr lang="en-US" dirty="0"/>
              <a:t>Collaboration with Yeti and Athletes</a:t>
            </a:r>
          </a:p>
          <a:p>
            <a:r>
              <a:rPr lang="en-US" dirty="0"/>
              <a:t>Partnership with Rodeo Quincy continues to grow</a:t>
            </a:r>
          </a:p>
          <a:p>
            <a:r>
              <a:rPr lang="en-US" dirty="0"/>
              <a:t>Addition of new licensees expands reach of PRORODEO revenue opportunities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AE580-B162-006E-CD1D-B7506A6C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94" y="1562376"/>
            <a:ext cx="2542655" cy="373324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 descr="A person riding a horse&#10;&#10;AI-generated content may be incorrect.">
            <a:extLst>
              <a:ext uri="{FF2B5EF4-FFF2-40B4-BE49-F238E27FC236}">
                <a16:creationId xmlns:a16="http://schemas.microsoft.com/office/drawing/2014/main" id="{DF4B2EDE-FE56-95E8-15E2-ACAFA0C20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793" y="1562376"/>
            <a:ext cx="2098063" cy="373324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2519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9302-75BE-E902-8234-1638DC51E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C966-57B2-4CF5-C89C-5B41FD8C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&amp; BROADCAST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1B936-9FA4-09B2-FD98-A9939848E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52457" cy="4351338"/>
          </a:xfrm>
        </p:spPr>
        <p:txBody>
          <a:bodyPr/>
          <a:lstStyle/>
          <a:p>
            <a:r>
              <a:rPr lang="en-US" dirty="0"/>
              <a:t>Teton Ridge ownership of The Cowboy Channel</a:t>
            </a:r>
          </a:p>
          <a:p>
            <a:r>
              <a:rPr lang="en-US" dirty="0"/>
              <a:t>PRCA emphasis on video content</a:t>
            </a:r>
          </a:p>
          <a:p>
            <a:r>
              <a:rPr lang="en-US" dirty="0"/>
              <a:t>Series development</a:t>
            </a:r>
          </a:p>
          <a:p>
            <a:r>
              <a:rPr lang="en-US" dirty="0"/>
              <a:t>Change in social voice</a:t>
            </a:r>
          </a:p>
        </p:txBody>
      </p:sp>
      <p:pic>
        <p:nvPicPr>
          <p:cNvPr id="6" name="Picture 5" descr="A group of men wearing cowboy hats sitting at a table with microphones&#10;&#10;AI-generated content may be incorrect.">
            <a:extLst>
              <a:ext uri="{FF2B5EF4-FFF2-40B4-BE49-F238E27FC236}">
                <a16:creationId xmlns:a16="http://schemas.microsoft.com/office/drawing/2014/main" id="{8E48ACFF-8FDC-81EF-D7EE-62CD8F29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657" y="1474403"/>
            <a:ext cx="4025957" cy="225946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Picture 7" descr="A close up of a plant&#10;&#10;AI-generated content may be incorrect.">
            <a:extLst>
              <a:ext uri="{FF2B5EF4-FFF2-40B4-BE49-F238E27FC236}">
                <a16:creationId xmlns:a16="http://schemas.microsoft.com/office/drawing/2014/main" id="{4E9BC3EC-3E8F-2855-36B5-11D89E93E6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374"/>
          <a:stretch>
            <a:fillRect/>
          </a:stretch>
        </p:blipFill>
        <p:spPr>
          <a:xfrm>
            <a:off x="6890657" y="3859054"/>
            <a:ext cx="4025957" cy="220638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9119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113C-11DC-2273-DE3F-2B4756C5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2DB59-90FC-236B-0C57-335016AD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2DE5-4571-AB78-AB52-2CC1A687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489"/>
            <a:ext cx="5529943" cy="4351338"/>
          </a:xfrm>
        </p:spPr>
        <p:txBody>
          <a:bodyPr/>
          <a:lstStyle/>
          <a:p>
            <a:r>
              <a:rPr lang="en-US" dirty="0"/>
              <a:t>XBulls &amp; XBroncs title sponsor delivering money directly to committees</a:t>
            </a:r>
          </a:p>
          <a:p>
            <a:r>
              <a:rPr lang="en-US" dirty="0"/>
              <a:t>Boot Barn Circuit Finals</a:t>
            </a:r>
          </a:p>
          <a:p>
            <a:r>
              <a:rPr lang="en-US" dirty="0"/>
              <a:t>Acumatica supporting Circuit Finals</a:t>
            </a:r>
          </a:p>
          <a:p>
            <a:endParaRPr lang="en-US" dirty="0"/>
          </a:p>
        </p:txBody>
      </p:sp>
      <p:pic>
        <p:nvPicPr>
          <p:cNvPr id="9" name="Picture 8" descr="A logo of a bulls team&#10;&#10;AI-generated content may be incorrect.">
            <a:extLst>
              <a:ext uri="{FF2B5EF4-FFF2-40B4-BE49-F238E27FC236}">
                <a16:creationId xmlns:a16="http://schemas.microsoft.com/office/drawing/2014/main" id="{732E1D13-D3A4-D02E-792E-FADE61B0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57" y="62139"/>
            <a:ext cx="3526971" cy="3526971"/>
          </a:xfrm>
          <a:prstGeom prst="rect">
            <a:avLst/>
          </a:prstGeom>
        </p:spPr>
      </p:pic>
      <p:pic>
        <p:nvPicPr>
          <p:cNvPr id="11" name="Picture 10" descr="A blue and red sign with white text&#10;&#10;AI-generated content may be incorrect.">
            <a:extLst>
              <a:ext uri="{FF2B5EF4-FFF2-40B4-BE49-F238E27FC236}">
                <a16:creationId xmlns:a16="http://schemas.microsoft.com/office/drawing/2014/main" id="{72129235-5995-5996-27B3-801BF0065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772" y="3429000"/>
            <a:ext cx="4299142" cy="272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09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22604-3B5D-2FCE-D7B3-4699A43B6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18A0-FA35-7AD7-28A7-32B59849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30" y="306272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WRAP UP</a:t>
            </a:r>
          </a:p>
        </p:txBody>
      </p:sp>
      <p:pic>
        <p:nvPicPr>
          <p:cNvPr id="7" name="Picture 6" descr="A person standing on a stage with chairs and a large crowd of people&#10;&#10;AI-generated content may be incorrect.">
            <a:extLst>
              <a:ext uri="{FF2B5EF4-FFF2-40B4-BE49-F238E27FC236}">
                <a16:creationId xmlns:a16="http://schemas.microsoft.com/office/drawing/2014/main" id="{0F6C4AD0-F516-A4F0-4670-DE6B2E56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161"/>
          <a:stretch>
            <a:fillRect/>
          </a:stretch>
        </p:blipFill>
        <p:spPr>
          <a:xfrm>
            <a:off x="1246731" y="1545631"/>
            <a:ext cx="9144000" cy="5132439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0649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F0C8-40E9-8433-400F-D0BB48DB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cowboy hat holding a rope&#10;&#10;AI-generated content may be incorrect.">
            <a:extLst>
              <a:ext uri="{FF2B5EF4-FFF2-40B4-BE49-F238E27FC236}">
                <a16:creationId xmlns:a16="http://schemas.microsoft.com/office/drawing/2014/main" id="{2440FD05-3CBE-D187-66B6-A13279767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08" y="483997"/>
            <a:ext cx="6087584" cy="480218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F1F15-349D-33CB-6E43-98AF5C507441}"/>
              </a:ext>
            </a:extLst>
          </p:cNvPr>
          <p:cNvSpPr txBox="1"/>
          <p:nvPr/>
        </p:nvSpPr>
        <p:spPr>
          <a:xfrm>
            <a:off x="4648962" y="5666117"/>
            <a:ext cx="314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Dylan Terro</a:t>
            </a:r>
          </a:p>
        </p:txBody>
      </p:sp>
    </p:spTree>
    <p:extLst>
      <p:ext uri="{BB962C8B-B14F-4D97-AF65-F5344CB8AC3E}">
        <p14:creationId xmlns:p14="http://schemas.microsoft.com/office/powerpoint/2010/main" val="274892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DF0C8-40E9-8433-400F-D0BB48DB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horse holding a flag&#10;&#10;AI-generated content may be incorrect.">
            <a:extLst>
              <a:ext uri="{FF2B5EF4-FFF2-40B4-BE49-F238E27FC236}">
                <a16:creationId xmlns:a16="http://schemas.microsoft.com/office/drawing/2014/main" id="{724193D5-9B59-C857-8071-88F19755D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44784" cy="722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6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F648-03E3-CF89-4D0A-530FCD8FF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2463"/>
            <a:ext cx="9144000" cy="2387600"/>
          </a:xfrm>
        </p:spPr>
        <p:txBody>
          <a:bodyPr/>
          <a:lstStyle/>
          <a:p>
            <a:r>
              <a:rPr lang="en-US" dirty="0"/>
              <a:t>RODEO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39231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1D93-EBA4-4012-5DA3-225C4604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92B8-F58B-E493-04DE-B9E6127A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  <a:br>
              <a:rPr lang="en-US" dirty="0"/>
            </a:br>
            <a:r>
              <a:rPr lang="en-US" sz="3200" dirty="0"/>
              <a:t>2023-2025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083B158-EE5D-3ADA-076E-B7EECB445C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163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480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6A8B3-79D4-0FD3-6600-60DA8386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02E2-4675-727D-4696-A28C86F4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CONTESTANT NUMBERS</a:t>
            </a:r>
            <a:br>
              <a:rPr lang="en-US" dirty="0"/>
            </a:br>
            <a:r>
              <a:rPr lang="en-US" sz="3200" dirty="0"/>
              <a:t>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C8BB794-85EF-8D09-56B5-F2CF49D2A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1673" y="1431636"/>
          <a:ext cx="11443854" cy="527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964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C6035-7046-B521-67E3-103DB33B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2CE8-0DB2-41A3-0A96-3CF571451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365125"/>
            <a:ext cx="10515600" cy="1325563"/>
          </a:xfrm>
        </p:spPr>
        <p:txBody>
          <a:bodyPr/>
          <a:lstStyle/>
          <a:p>
            <a:r>
              <a:rPr lang="en-US" dirty="0"/>
              <a:t>PERMITS/ROOKIES</a:t>
            </a:r>
            <a:br>
              <a:rPr lang="en-US" dirty="0"/>
            </a:br>
            <a:r>
              <a:rPr lang="en-US" sz="3200" dirty="0"/>
              <a:t>LOOKING TO THE FUTURE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038A511-FE6E-AFB2-BB3A-F7D222C89730}"/>
              </a:ext>
            </a:extLst>
          </p:cNvPr>
          <p:cNvGraphicFramePr/>
          <p:nvPr/>
        </p:nvGraphicFramePr>
        <p:xfrm>
          <a:off x="5892801" y="1838036"/>
          <a:ext cx="4830618" cy="433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143FEA-AF15-397C-6EE3-995973F090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3545" y="1838036"/>
          <a:ext cx="4500418" cy="4338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0916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63456-C65B-A5CE-88EE-F95289560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A1478-3A6F-7EA5-12DA-37447744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365125"/>
            <a:ext cx="10515600" cy="1325563"/>
          </a:xfrm>
        </p:spPr>
        <p:txBody>
          <a:bodyPr/>
          <a:lstStyle/>
          <a:p>
            <a:r>
              <a:rPr lang="en-US" dirty="0"/>
              <a:t>RODEO ENTRIES</a:t>
            </a:r>
            <a:br>
              <a:rPr lang="en-US" dirty="0"/>
            </a:br>
            <a:endParaRPr lang="en-US" sz="3200" dirty="0"/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5B3AB1F0-792B-AA02-A6AA-0A638EAAE58A}"/>
              </a:ext>
            </a:extLst>
          </p:cNvPr>
          <p:cNvGraphicFramePr/>
          <p:nvPr/>
        </p:nvGraphicFramePr>
        <p:xfrm>
          <a:off x="5624945" y="1547308"/>
          <a:ext cx="5708073" cy="485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DAB9BD5-3348-C208-91DE-8EAF3EFC8B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2655" y="1246910"/>
          <a:ext cx="5052290" cy="501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820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12186</TotalTime>
  <Words>723</Words>
  <Application>Microsoft Macintosh PowerPoint</Application>
  <PresentationFormat>Widescreen</PresentationFormat>
  <Paragraphs>218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Arial</vt:lpstr>
      <vt:lpstr>Century Gothic</vt:lpstr>
      <vt:lpstr>Franklin Gothic Medium Cond</vt:lpstr>
      <vt:lpstr>GT America</vt:lpstr>
      <vt:lpstr>Symbol</vt:lpstr>
      <vt:lpstr>Office Theme</vt:lpstr>
      <vt:lpstr>PowerPoint Presentation</vt:lpstr>
      <vt:lpstr>PowerPoint Presentation</vt:lpstr>
      <vt:lpstr>TOM GLAUSE</vt:lpstr>
      <vt:lpstr>PowerPoint Presentation</vt:lpstr>
      <vt:lpstr>RODEO ADMINISTRATION</vt:lpstr>
      <vt:lpstr>MEMBERSHIP 2023-2025</vt:lpstr>
      <vt:lpstr>CONTESTANT NUMBERS 2025</vt:lpstr>
      <vt:lpstr>PERMITS/ROOKIES LOOKING TO THE FUTURE</vt:lpstr>
      <vt:lpstr>RODEO ENTRIES </vt:lpstr>
      <vt:lpstr>RODEO BY THE NUMBERS</vt:lpstr>
      <vt:lpstr>RODEO BY THE NUMBERS</vt:lpstr>
      <vt:lpstr>TURNOUTS</vt:lpstr>
      <vt:lpstr>2025 SUMMARY</vt:lpstr>
      <vt:lpstr>INFORMATION TECHNOLOGY</vt:lpstr>
      <vt:lpstr>PowerPoint Presentation</vt:lpstr>
      <vt:lpstr>PROFESSIONAL BUSINESS JOURNAL</vt:lpstr>
      <vt:lpstr>AS/400 MIGRATION</vt:lpstr>
      <vt:lpstr>NEW DATA CENTER</vt:lpstr>
      <vt:lpstr>PRORODEO  HALL OF FAME </vt:lpstr>
      <vt:lpstr>2025 INDUCTION CEREMONY </vt:lpstr>
      <vt:lpstr>2025 HIGHLIGHTS </vt:lpstr>
      <vt:lpstr>2025 HIGHLIGHTS </vt:lpstr>
      <vt:lpstr>NFR BANNER DISPLAY </vt:lpstr>
      <vt:lpstr>NFR BANNER DISPLAY</vt:lpstr>
      <vt:lpstr>FINANCE</vt:lpstr>
      <vt:lpstr>2025 PROJECTED CONSOLIDATED REVENUE TREND ($ IN MILLIONS)</vt:lpstr>
      <vt:lpstr>2025 PROJECTED</vt:lpstr>
      <vt:lpstr>COMMUNICATIONS &amp; MARKETING</vt:lpstr>
      <vt:lpstr>COMMUNICATIONS</vt:lpstr>
      <vt:lpstr>MARKETING</vt:lpstr>
      <vt:lpstr>NFR WATCH PARTIES</vt:lpstr>
      <vt:lpstr>LICENSING AND RETAIL</vt:lpstr>
      <vt:lpstr>DIGITAL &amp; BROADCAST</vt:lpstr>
      <vt:lpstr>PARTNERSHIPS</vt:lpstr>
      <vt:lpstr>WRAP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Jenna Dvorak</dc:creator>
  <cp:lastModifiedBy>Paul Woody</cp:lastModifiedBy>
  <cp:revision>34</cp:revision>
  <cp:lastPrinted>2025-11-26T14:13:19Z</cp:lastPrinted>
  <dcterms:created xsi:type="dcterms:W3CDTF">2025-06-24T16:29:36Z</dcterms:created>
  <dcterms:modified xsi:type="dcterms:W3CDTF">2025-11-26T20:00:46Z</dcterms:modified>
</cp:coreProperties>
</file>